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drawings/drawing1.xml" ContentType="application/vnd.openxmlformats-officedocument.drawingml.chartshapes+xml"/>
  <Override PartName="/ppt/charts/chart5.xml" ContentType="application/vnd.openxmlformats-officedocument.drawingml.chart+xml"/>
  <Override PartName="/ppt/notesSlides/notesSlide2.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3.xml" ContentType="application/vnd.openxmlformats-officedocument.presentationml.notesSlide+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colors4.xml" ContentType="application/vnd.ms-office.chartcolorstyle+xml"/>
  <Override PartName="/ppt/charts/style4.xml" ContentType="application/vnd.ms-office.chartstyle+xml"/>
  <Override PartName="/ppt/charts/style5.xml" ContentType="application/vnd.ms-office.chartstyle+xml"/>
  <Override PartName="/ppt/charts/colors5.xml" ContentType="application/vnd.ms-office.chartcolorstyle+xml"/>
  <Override PartName="/ppt/charts/style7.xml" ContentType="application/vnd.ms-office.chartstyle+xml"/>
  <Override PartName="/ppt/charts/colors7.xml" ContentType="application/vnd.ms-office.chartcolorstyle+xml"/>
  <Override PartName="/ppt/charts/style8.xml" ContentType="application/vnd.ms-office.chartstyle+xml"/>
  <Override PartName="/ppt/charts/colors8.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3"/>
  </p:notesMasterIdLst>
  <p:sldIdLst>
    <p:sldId id="256" r:id="rId2"/>
    <p:sldId id="257" r:id="rId3"/>
    <p:sldId id="259" r:id="rId4"/>
    <p:sldId id="258" r:id="rId5"/>
    <p:sldId id="309" r:id="rId6"/>
    <p:sldId id="310" r:id="rId7"/>
    <p:sldId id="311" r:id="rId8"/>
    <p:sldId id="284" r:id="rId9"/>
    <p:sldId id="261" r:id="rId10"/>
    <p:sldId id="262" r:id="rId11"/>
    <p:sldId id="263" r:id="rId12"/>
    <p:sldId id="264" r:id="rId13"/>
    <p:sldId id="308" r:id="rId14"/>
    <p:sldId id="260" r:id="rId15"/>
    <p:sldId id="300" r:id="rId16"/>
    <p:sldId id="265" r:id="rId17"/>
    <p:sldId id="266" r:id="rId18"/>
    <p:sldId id="267" r:id="rId19"/>
    <p:sldId id="290" r:id="rId20"/>
    <p:sldId id="279" r:id="rId21"/>
    <p:sldId id="268" r:id="rId22"/>
    <p:sldId id="269" r:id="rId23"/>
    <p:sldId id="271" r:id="rId24"/>
    <p:sldId id="272" r:id="rId25"/>
    <p:sldId id="270" r:id="rId26"/>
    <p:sldId id="288" r:id="rId27"/>
    <p:sldId id="273" r:id="rId28"/>
    <p:sldId id="274" r:id="rId29"/>
    <p:sldId id="291" r:id="rId30"/>
    <p:sldId id="292" r:id="rId31"/>
    <p:sldId id="313" r:id="rId32"/>
  </p:sldIdLst>
  <p:sldSz cx="12192000" cy="6858000"/>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618" userDrawn="1">
          <p15:clr>
            <a:srgbClr val="A4A3A4"/>
          </p15:clr>
        </p15:guide>
        <p15:guide id="2" orient="horz" pos="2260" userDrawn="1">
          <p15:clr>
            <a:srgbClr val="A4A3A4"/>
          </p15:clr>
        </p15:guide>
        <p15:guide id="3" pos="3840">
          <p15:clr>
            <a:srgbClr val="A4A3A4"/>
          </p15:clr>
        </p15:guide>
        <p15:guide id="4" orient="horz" pos="23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5155" autoAdjust="0"/>
  </p:normalViewPr>
  <p:slideViewPr>
    <p:cSldViewPr snapToGrid="0">
      <p:cViewPr>
        <p:scale>
          <a:sx n="95" d="100"/>
          <a:sy n="95" d="100"/>
        </p:scale>
        <p:origin x="198" y="-108"/>
      </p:cViewPr>
      <p:guideLst>
        <p:guide orient="horz" pos="618"/>
        <p:guide orient="horz" pos="2260"/>
        <p:guide orient="horz" pos="23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_____Microsoft_Excel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_____Microsoft_Excel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openxmlformats.org/officeDocument/2006/relationships/chartUserShapes" Target="../drawings/drawing1.xml"/><Relationship Id="rId1" Type="http://schemas.openxmlformats.org/officeDocument/2006/relationships/package" Target="../embeddings/_____Microsoft_Excel4.xlsx"/><Relationship Id="rId4" Type="http://schemas.microsoft.com/office/2011/relationships/chartStyle" Target="style4.xml"/></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_____Microsoft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Excel6.xlsx"/></Relationships>
</file>

<file path=ppt/charts/_rels/chart7.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_____Microsoft_Excel7.xlsx"/></Relationships>
</file>

<file path=ppt/charts/_rels/chart8.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package" Target="../embeddings/_____Microsoft_Excel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ru-RU" sz="1800" dirty="0" smtClean="0">
                <a:solidFill>
                  <a:srgbClr val="7030A0"/>
                </a:solidFill>
                <a:latin typeface="Times New Roman" panose="02020603050405020304" pitchFamily="18" charset="0"/>
                <a:cs typeface="Times New Roman" panose="02020603050405020304" pitchFamily="18" charset="0"/>
              </a:rPr>
              <a:t>(тыс. рублей)</a:t>
            </a:r>
            <a:endParaRPr lang="ru-RU" sz="1800" dirty="0">
              <a:solidFill>
                <a:srgbClr val="7030A0"/>
              </a:solidFill>
              <a:latin typeface="Times New Roman" panose="02020603050405020304" pitchFamily="18" charset="0"/>
              <a:cs typeface="Times New Roman" panose="02020603050405020304" pitchFamily="18" charset="0"/>
            </a:endParaRPr>
          </a:p>
        </c:rich>
      </c:tx>
      <c:layout>
        <c:manualLayout>
          <c:xMode val="edge"/>
          <c:yMode val="edge"/>
          <c:x val="0.76453372063248193"/>
          <c:y val="3.082151806624496E-2"/>
        </c:manualLayout>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9062500000000003E-2"/>
          <c:y val="0.16848314292136177"/>
          <c:w val="0.84062499999999996"/>
          <c:h val="0.75659761563758798"/>
        </c:manualLayout>
      </c:layout>
      <c:pie3DChart>
        <c:varyColors val="1"/>
        <c:ser>
          <c:idx val="0"/>
          <c:order val="0"/>
          <c:tx>
            <c:strRef>
              <c:f>Лист1!$B$1</c:f>
              <c:strCache>
                <c:ptCount val="1"/>
                <c:pt idx="0">
                  <c:v>тыс. рублей</c:v>
                </c:pt>
              </c:strCache>
            </c:strRef>
          </c:tx>
          <c:dPt>
            <c:idx val="0"/>
            <c:bubble3D val="0"/>
            <c:spPr>
              <a:solidFill>
                <a:schemeClr val="accent6"/>
              </a:solidFill>
              <a:ln w="25400">
                <a:solidFill>
                  <a:schemeClr val="lt1"/>
                </a:solidFill>
              </a:ln>
              <a:effectLst/>
              <a:sp3d contourW="25400">
                <a:contourClr>
                  <a:schemeClr val="lt1"/>
                </a:contourClr>
              </a:sp3d>
            </c:spPr>
          </c:dPt>
          <c:dPt>
            <c:idx val="1"/>
            <c:bubble3D val="0"/>
            <c:spPr>
              <a:solidFill>
                <a:schemeClr val="accent5"/>
              </a:solidFill>
              <a:ln w="25400">
                <a:solidFill>
                  <a:schemeClr val="lt1"/>
                </a:solidFill>
              </a:ln>
              <a:effectLst/>
              <a:sp3d contourW="25400">
                <a:contourClr>
                  <a:schemeClr val="lt1"/>
                </a:contourClr>
              </a:sp3d>
            </c:spPr>
          </c:dPt>
          <c:dLbls>
            <c:dLbl>
              <c:idx val="0"/>
              <c:layout>
                <c:manualLayout>
                  <c:x val="-9.6492302029319507E-2"/>
                  <c:y val="0.12474161217446443"/>
                </c:manualLayout>
              </c:layout>
              <c:tx>
                <c:rich>
                  <a:bodyPr rot="0" spcFirstLastPara="1" vertOverflow="overflow" horzOverflow="overflow" vert="horz" wrap="square" lIns="38100" tIns="19050" rIns="38100" bIns="19050" anchor="ctr" anchorCtr="0">
                    <a:noAutofit/>
                  </a:bodyPr>
                  <a:lstStyle/>
                  <a:p>
                    <a:pPr>
                      <a:defRPr sz="1800" b="0" i="0" u="none" strike="noStrike" kern="1200" baseline="0">
                        <a:solidFill>
                          <a:schemeClr val="bg1"/>
                        </a:solidFill>
                        <a:effectLst>
                          <a:glow>
                            <a:schemeClr val="accent1">
                              <a:alpha val="40000"/>
                            </a:schemeClr>
                          </a:glow>
                        </a:effectLst>
                        <a:latin typeface="Times New Roman" panose="02020603050405020304" pitchFamily="18" charset="0"/>
                        <a:ea typeface="+mn-ea"/>
                        <a:cs typeface="Times New Roman" panose="02020603050405020304" pitchFamily="18" charset="0"/>
                      </a:defRPr>
                    </a:pPr>
                    <a:r>
                      <a:rPr lang="ru-RU" sz="2000" dirty="0" smtClean="0"/>
                      <a:t>78442,1, 10,7%</a:t>
                    </a:r>
                    <a:endParaRPr lang="ru-RU" sz="800" baseline="0" dirty="0" smtClean="0"/>
                  </a:p>
                </c:rich>
              </c:tx>
              <c:spPr>
                <a:noFill/>
                <a:ln>
                  <a:noFill/>
                </a:ln>
                <a:effectLst/>
              </c:spPr>
              <c:dLblPos val="bestFit"/>
              <c:showLegendKey val="0"/>
              <c:showVal val="1"/>
              <c:showCatName val="1"/>
              <c:showSerName val="1"/>
              <c:showPercent val="1"/>
              <c:showBubbleSize val="0"/>
            </c:dLbl>
            <c:dLbl>
              <c:idx val="1"/>
              <c:layout>
                <c:manualLayout>
                  <c:x val="0.24356501931161043"/>
                  <c:y val="-0.27351794869247686"/>
                </c:manualLayout>
              </c:layout>
              <c:tx>
                <c:rich>
                  <a:bodyPr rot="0" spcFirstLastPara="1" vertOverflow="ellipsis" vert="horz" wrap="square" lIns="38100" tIns="19050" rIns="38100" bIns="19050" anchor="ctr" anchorCtr="0">
                    <a:noAutofit/>
                  </a:bodyPr>
                  <a:lstStyle/>
                  <a:p>
                    <a:pPr>
                      <a:defRPr sz="800" b="0" i="0" u="none" strike="noStrike" kern="1200" baseline="0">
                        <a:solidFill>
                          <a:schemeClr val="bg1"/>
                        </a:solidFill>
                        <a:effectLst>
                          <a:glow>
                            <a:schemeClr val="accent1">
                              <a:alpha val="40000"/>
                            </a:schemeClr>
                          </a:glow>
                        </a:effectLst>
                        <a:latin typeface="Times New Roman" panose="02020603050405020304" pitchFamily="18" charset="0"/>
                        <a:ea typeface="+mn-ea"/>
                        <a:cs typeface="Times New Roman" panose="02020603050405020304" pitchFamily="18" charset="0"/>
                      </a:defRPr>
                    </a:pPr>
                    <a:r>
                      <a:rPr lang="ru-RU" sz="2000" dirty="0" smtClean="0"/>
                      <a:t>657055,4, 89,3%</a:t>
                    </a:r>
                    <a:endParaRPr lang="ru-RU" sz="800" baseline="0" dirty="0"/>
                  </a:p>
                </c:rich>
              </c:tx>
              <c:numFmt formatCode="#,##0.00" sourceLinked="0"/>
              <c:spPr>
                <a:noFill/>
                <a:ln>
                  <a:noFill/>
                </a:ln>
                <a:effectLst/>
              </c:spPr>
              <c:dLblPos val="bestFit"/>
              <c:showLegendKey val="0"/>
              <c:showVal val="1"/>
              <c:showCatName val="1"/>
              <c:showSerName val="1"/>
              <c:showPercent val="1"/>
              <c:showBubbleSize val="0"/>
              <c:extLst>
                <c:ext xmlns:c15="http://schemas.microsoft.com/office/drawing/2012/chart" uri="{CE6537A1-D6FC-4f65-9D91-7224C49458BB}">
                  <c15:layout>
                    <c:manualLayout>
                      <c:w val="0.28608977231504601"/>
                      <c:h val="0.22266511364925146"/>
                    </c:manualLayout>
                  </c15:layout>
                  <c15:dlblFieldTable/>
                  <c15:showDataLabelsRange val="0"/>
                </c:ext>
              </c:extLst>
            </c:dLbl>
            <c:spPr>
              <a:noFill/>
              <a:ln>
                <a:noFill/>
              </a:ln>
              <a:effectLst/>
            </c:spPr>
            <c:txPr>
              <a:bodyPr rot="0" spcFirstLastPara="1" vertOverflow="ellipsis" vert="horz" wrap="square" lIns="38100" tIns="19050" rIns="38100" bIns="19050" anchor="ctr" anchorCtr="0">
                <a:spAutoFit/>
              </a:bodyPr>
              <a:lstStyle/>
              <a:p>
                <a:pPr>
                  <a:defRPr sz="1800" b="0" i="0" u="none" strike="noStrike" kern="1200" baseline="0">
                    <a:solidFill>
                      <a:schemeClr val="bg1"/>
                    </a:solidFill>
                    <a:effectLst>
                      <a:glow>
                        <a:schemeClr val="accent1">
                          <a:alpha val="40000"/>
                        </a:schemeClr>
                      </a:glow>
                    </a:effectLst>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1"/>
            <c:showSerName val="1"/>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Налоговые и неналоговые доходы</c:v>
                </c:pt>
                <c:pt idx="1">
                  <c:v>Безвозмездные поступления</c:v>
                </c:pt>
              </c:strCache>
            </c:strRef>
          </c:cat>
          <c:val>
            <c:numRef>
              <c:f>Лист1!$B$2:$B$3</c:f>
              <c:numCache>
                <c:formatCode>#,##0.00</c:formatCode>
                <c:ptCount val="2"/>
                <c:pt idx="0">
                  <c:v>78442.100000000006</c:v>
                </c:pt>
                <c:pt idx="1">
                  <c:v>657055.4</c:v>
                </c:pt>
              </c:numCache>
            </c:numRef>
          </c:val>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dirty="0" smtClean="0"/>
              <a:t>2024 год</a:t>
            </a:r>
            <a:endParaRPr lang="ru-RU" dirty="0"/>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308961805419216"/>
          <c:y val="0.18310777616692359"/>
          <c:w val="0.81121638786488581"/>
          <c:h val="0.59020295009283075"/>
        </c:manualLayout>
      </c:layout>
      <c:pie3DChart>
        <c:varyColors val="1"/>
        <c:ser>
          <c:idx val="0"/>
          <c:order val="0"/>
          <c:tx>
            <c:strRef>
              <c:f>Лист1!$B$1</c:f>
              <c:strCache>
                <c:ptCount val="1"/>
                <c:pt idx="0">
                  <c:v>рублей</c:v>
                </c:pt>
              </c:strCache>
            </c:strRef>
          </c:tx>
          <c:explosion val="2"/>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dLbl>
              <c:idx val="1"/>
              <c:layout>
                <c:manualLayout>
                  <c:x val="0.22475771133030201"/>
                  <c:y val="-0.1749833590994849"/>
                </c:manualLayout>
              </c:layout>
              <c:spPr>
                <a:noFill/>
                <a:ln>
                  <a:noFill/>
                </a:ln>
                <a:effectLst/>
              </c:spPr>
              <c:txPr>
                <a:bodyPr rot="0" spcFirstLastPara="1" vertOverflow="ellipsis" vert="horz" wrap="square" lIns="38100" tIns="19050" rIns="38100" bIns="19050" anchor="ctr" anchorCtr="0">
                  <a:noAutofit/>
                </a:bodyPr>
                <a:lstStyle/>
                <a:p>
                  <a:pPr algn="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15:layout>
                    <c:manualLayout>
                      <c:w val="0.39210284329419237"/>
                      <c:h val="0.14804100838971948"/>
                    </c:manualLayout>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Лист1!$A$2:$A$3</c:f>
              <c:strCache>
                <c:ptCount val="2"/>
                <c:pt idx="0">
                  <c:v>Налоговые и неналоговые доходы</c:v>
                </c:pt>
                <c:pt idx="1">
                  <c:v>Безвозмездные поступления</c:v>
                </c:pt>
              </c:strCache>
            </c:strRef>
          </c:cat>
          <c:val>
            <c:numRef>
              <c:f>Лист1!$B$2:$B$3</c:f>
              <c:numCache>
                <c:formatCode>#,##0.00</c:formatCode>
                <c:ptCount val="2"/>
                <c:pt idx="0">
                  <c:v>77219.7</c:v>
                </c:pt>
                <c:pt idx="1">
                  <c:v>496695.6</c:v>
                </c:pt>
              </c:numCache>
            </c:numRef>
          </c:val>
        </c:ser>
        <c:dLbls>
          <c:showLegendKey val="0"/>
          <c:showVal val="0"/>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dirty="0" smtClean="0"/>
              <a:t>2025 </a:t>
            </a:r>
            <a:r>
              <a:rPr lang="ru-RU" dirty="0"/>
              <a:t>год</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8039701121998241E-3"/>
          <c:y val="0.18421690112841138"/>
          <c:w val="0.95626900505474011"/>
          <c:h val="0.74015554218207202"/>
        </c:manualLayout>
      </c:layout>
      <c:pie3DChart>
        <c:varyColors val="1"/>
        <c:ser>
          <c:idx val="0"/>
          <c:order val="0"/>
          <c:tx>
            <c:strRef>
              <c:f>Лист1!$B$1</c:f>
              <c:strCache>
                <c:ptCount val="1"/>
                <c:pt idx="0">
                  <c:v>2025 год</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Лист1!$A$2:$A$3</c:f>
              <c:strCache>
                <c:ptCount val="2"/>
                <c:pt idx="0">
                  <c:v>Налоговые и неналоговые доходы</c:v>
                </c:pt>
                <c:pt idx="1">
                  <c:v>Безвозмездные поступления</c:v>
                </c:pt>
              </c:strCache>
            </c:strRef>
          </c:cat>
          <c:val>
            <c:numRef>
              <c:f>Лист1!$B$2:$B$3</c:f>
              <c:numCache>
                <c:formatCode>#,##0.00</c:formatCode>
                <c:ptCount val="2"/>
                <c:pt idx="0">
                  <c:v>83415.3</c:v>
                </c:pt>
                <c:pt idx="1">
                  <c:v>457139.6</c:v>
                </c:pt>
              </c:numCache>
            </c:numRef>
          </c:val>
        </c:ser>
        <c:dLbls>
          <c:showLegendKey val="0"/>
          <c:showVal val="0"/>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2118707672337425"/>
          <c:y val="2.8839934249511919E-2"/>
          <c:w val="0.87052322057778353"/>
          <c:h val="0.80761172443333384"/>
        </c:manualLayout>
      </c:layout>
      <c:bar3DChart>
        <c:barDir val="col"/>
        <c:grouping val="clustered"/>
        <c:varyColors val="0"/>
        <c:ser>
          <c:idx val="0"/>
          <c:order val="0"/>
          <c:tx>
            <c:strRef>
              <c:f>Лист1!$B$1</c:f>
              <c:strCache>
                <c:ptCount val="1"/>
                <c:pt idx="0">
                  <c:v>средства федерального бюджета</c:v>
                </c:pt>
              </c:strCache>
            </c:strRef>
          </c:tx>
          <c:spPr>
            <a:solidFill>
              <a:schemeClr val="accent1"/>
            </a:solidFill>
            <a:ln>
              <a:noFill/>
            </a:ln>
            <a:effectLst/>
            <a:sp3d/>
          </c:spPr>
          <c:invertIfNegative val="0"/>
          <c:dLbls>
            <c:dLbl>
              <c:idx val="0"/>
              <c:layout>
                <c:manualLayout>
                  <c:x val="1.0937512068751903E-2"/>
                  <c:y val="6.0937496251384338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9.7368106424117074E-3"/>
                  <c:y val="4.9218746972271965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4243384583350513E-2"/>
                  <c:y val="5.6249996539739389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2023 г. Всего: 657055,4 тыс. рублей</c:v>
                </c:pt>
                <c:pt idx="1">
                  <c:v>2024 г. Всего:496695,6 тыс. рублей</c:v>
                </c:pt>
                <c:pt idx="2">
                  <c:v>2025 г. Всего: 457139,6 тыс. рублей</c:v>
                </c:pt>
              </c:strCache>
            </c:strRef>
          </c:cat>
          <c:val>
            <c:numRef>
              <c:f>Лист1!$B$2:$B$4</c:f>
              <c:numCache>
                <c:formatCode>#,##0.00</c:formatCode>
                <c:ptCount val="3"/>
                <c:pt idx="0">
                  <c:v>222775.9</c:v>
                </c:pt>
                <c:pt idx="1">
                  <c:v>98829.6</c:v>
                </c:pt>
                <c:pt idx="2">
                  <c:v>36665.9</c:v>
                </c:pt>
              </c:numCache>
            </c:numRef>
          </c:val>
          <c:shape val="cylinder"/>
        </c:ser>
        <c:ser>
          <c:idx val="1"/>
          <c:order val="1"/>
          <c:tx>
            <c:strRef>
              <c:f>Лист1!$C$1</c:f>
              <c:strCache>
                <c:ptCount val="1"/>
                <c:pt idx="0">
                  <c:v>средства областного бюджета2</c:v>
                </c:pt>
              </c:strCache>
            </c:strRef>
          </c:tx>
          <c:spPr>
            <a:solidFill>
              <a:schemeClr val="accent2"/>
            </a:solidFill>
            <a:ln>
              <a:noFill/>
            </a:ln>
            <a:effectLst/>
            <a:sp3d/>
          </c:spPr>
          <c:invertIfNegative val="0"/>
          <c:dLbls>
            <c:dLbl>
              <c:idx val="0"/>
              <c:layout>
                <c:manualLayout>
                  <c:x val="1.5263279108306488E-2"/>
                  <c:y val="5.8593561848329118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4062468893216988E-2"/>
                  <c:y val="5.624999653973938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6283064844513136E-2"/>
                  <c:y val="4.687499711644949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2023 г. Всего: 657055,4 тыс. рублей</c:v>
                </c:pt>
                <c:pt idx="1">
                  <c:v>2024 г. Всего:496695,6 тыс. рублей</c:v>
                </c:pt>
                <c:pt idx="2">
                  <c:v>2025 г. Всего: 457139,6 тыс. рублей</c:v>
                </c:pt>
              </c:strCache>
            </c:strRef>
          </c:cat>
          <c:val>
            <c:numRef>
              <c:f>Лист1!$C$2:$C$4</c:f>
              <c:numCache>
                <c:formatCode>#,##0.00</c:formatCode>
                <c:ptCount val="3"/>
                <c:pt idx="0">
                  <c:v>433285.3</c:v>
                </c:pt>
                <c:pt idx="1">
                  <c:v>397866</c:v>
                </c:pt>
                <c:pt idx="2">
                  <c:v>420473.7</c:v>
                </c:pt>
              </c:numCache>
            </c:numRef>
          </c:val>
          <c:shape val="cylinder"/>
        </c:ser>
        <c:dLbls>
          <c:showLegendKey val="0"/>
          <c:showVal val="0"/>
          <c:showCatName val="0"/>
          <c:showSerName val="0"/>
          <c:showPercent val="0"/>
          <c:showBubbleSize val="0"/>
        </c:dLbls>
        <c:gapWidth val="150"/>
        <c:shape val="box"/>
        <c:axId val="150719488"/>
        <c:axId val="151540480"/>
        <c:axId val="0"/>
      </c:bar3DChart>
      <c:catAx>
        <c:axId val="15071948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151540480"/>
        <c:crosses val="autoZero"/>
        <c:auto val="1"/>
        <c:lblAlgn val="ctr"/>
        <c:lblOffset val="100"/>
        <c:noMultiLvlLbl val="0"/>
      </c:catAx>
      <c:valAx>
        <c:axId val="15154048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1507194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2187500000000003E-2"/>
          <c:y val="0.13270080030142903"/>
          <c:w val="0.84062499999999996"/>
          <c:h val="0.82861013842329934"/>
        </c:manualLayout>
      </c:layout>
      <c:pie3DChart>
        <c:varyColors val="1"/>
        <c:ser>
          <c:idx val="0"/>
          <c:order val="0"/>
          <c:tx>
            <c:strRef>
              <c:f>Лист1!$B$1</c:f>
              <c:strCache>
                <c:ptCount val="1"/>
                <c:pt idx="0">
                  <c:v>рублей</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7"/>
            <c:bubble3D val="0"/>
            <c:spPr>
              <a:solidFill>
                <a:schemeClr val="accent4">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8"/>
            <c:bubble3D val="0"/>
            <c:spPr>
              <a:solidFill>
                <a:schemeClr val="accent3">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Lbls>
            <c:dLbl>
              <c:idx val="0"/>
              <c:layout>
                <c:manualLayout>
                  <c:x val="-7.8125000000000111E-2"/>
                  <c:y val="-9.18724369144652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1.8750123031496063E-2"/>
                  <c:y val="2.4318567867395859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21875"/>
                  <c:y val="4.6390152137782407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0.10312499999999999"/>
                  <c:y val="3.3738292463841746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4"/>
              <c:layout>
                <c:manualLayout>
                  <c:x val="-4.3750000000000011E-2"/>
                  <c:y val="-4.006422230081208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5"/>
              <c:layout>
                <c:manualLayout>
                  <c:x val="-2.390625E-3"/>
                  <c:y val="-6.1637031687602317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lumMod val="60000"/>
                        </a:schemeClr>
                      </a:solidFill>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6"/>
              <c:layout>
                <c:manualLayout>
                  <c:x val="0.17343749999999999"/>
                  <c:y val="-7.9422790520993214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lumMod val="60000"/>
                        </a:schemeClr>
                      </a:solidFill>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7"/>
              <c:layout>
                <c:manualLayout>
                  <c:x val="0.28281250000000002"/>
                  <c:y val="-4.1794088550404909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lumMod val="60000"/>
                        </a:schemeClr>
                      </a:solidFill>
                      <a:latin typeface="+mn-lt"/>
                      <a:ea typeface="+mn-ea"/>
                      <a:cs typeface="+mn-cs"/>
                    </a:defRPr>
                  </a:pPr>
                  <a:endParaRPr lang="ru-RU"/>
                </a:p>
              </c:txPr>
              <c:dLblPos val="bestFit"/>
              <c:showLegendKey val="0"/>
              <c:showVal val="0"/>
              <c:showCatName val="1"/>
              <c:showSerName val="0"/>
              <c:showPercent val="1"/>
              <c:showBubbleSize val="0"/>
              <c:extLst xmlns:c15="http://schemas.microsoft.com/office/drawing/2012/chart">
                <c:ext xmlns:c15="http://schemas.microsoft.com/office/drawing/2012/chart" uri="{CE6537A1-D6FC-4f65-9D91-7224C49458BB}">
                  <c15:layout/>
                </c:ext>
              </c:extLst>
            </c:dLbl>
            <c:dLbl>
              <c:idx val="8"/>
              <c:layout>
                <c:manualLayout>
                  <c:x val="0.22031249999999999"/>
                  <c:y val="3.7411736892362872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lumMod val="60000"/>
                        </a:schemeClr>
                      </a:solidFill>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ext>
              </c:extLst>
            </c:dLbl>
            <c:numFmt formatCode="General" sourceLinked="0"/>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Лист1!$A$2:$A$10</c:f>
              <c:strCache>
                <c:ptCount val="9"/>
                <c:pt idx="0">
                  <c:v>НДФЛ</c:v>
                </c:pt>
                <c:pt idx="1">
                  <c:v>Акцизы</c:v>
                </c:pt>
                <c:pt idx="2">
                  <c:v>Налоги на совокупный доход</c:v>
                </c:pt>
                <c:pt idx="3">
                  <c:v>Госпошлина</c:v>
                </c:pt>
                <c:pt idx="4">
                  <c:v>Доходы от исп.имущества</c:v>
                </c:pt>
                <c:pt idx="5">
                  <c:v>Платежи при пользовании природными ресурсами</c:v>
                </c:pt>
                <c:pt idx="6">
                  <c:v>Доходы от оказания платных услуг и компенсации затрат государства</c:v>
                </c:pt>
                <c:pt idx="7">
                  <c:v>Продажа имущества</c:v>
                </c:pt>
                <c:pt idx="8">
                  <c:v>Штрафы</c:v>
                </c:pt>
              </c:strCache>
            </c:strRef>
          </c:cat>
          <c:val>
            <c:numRef>
              <c:f>Лист1!$B$2:$B$10</c:f>
              <c:numCache>
                <c:formatCode>#,##0.00</c:formatCode>
                <c:ptCount val="9"/>
                <c:pt idx="0">
                  <c:v>41774</c:v>
                </c:pt>
                <c:pt idx="1">
                  <c:v>6806.1</c:v>
                </c:pt>
                <c:pt idx="2">
                  <c:v>1664</c:v>
                </c:pt>
                <c:pt idx="3">
                  <c:v>3740</c:v>
                </c:pt>
                <c:pt idx="4">
                  <c:v>21274.7</c:v>
                </c:pt>
                <c:pt idx="5">
                  <c:v>492</c:v>
                </c:pt>
                <c:pt idx="6">
                  <c:v>194.8</c:v>
                </c:pt>
                <c:pt idx="7">
                  <c:v>2278</c:v>
                </c:pt>
                <c:pt idx="8">
                  <c:v>218.5</c:v>
                </c:pt>
              </c:numCache>
            </c:numRef>
          </c:val>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3875738683108947E-2"/>
          <c:y val="9.7095913493647767E-2"/>
          <c:w val="0.9661242217755297"/>
          <c:h val="0.87914204360698556"/>
        </c:manualLayout>
      </c:layout>
      <c:pie3DChart>
        <c:varyColors val="1"/>
        <c:ser>
          <c:idx val="0"/>
          <c:order val="0"/>
          <c:tx>
            <c:strRef>
              <c:f>Лист1!$B$1</c:f>
              <c:strCache>
                <c:ptCount val="1"/>
                <c:pt idx="0">
                  <c:v>тыс.руб.</c:v>
                </c:pt>
              </c:strCache>
            </c:strRef>
          </c:tx>
          <c:explosion val="1"/>
          <c:dPt>
            <c:idx val="0"/>
            <c:bubble3D val="0"/>
            <c:spPr>
              <a:solidFill>
                <a:schemeClr val="accent5">
                  <a:shade val="76000"/>
                </a:schemeClr>
              </a:solidFill>
              <a:ln w="25400">
                <a:solidFill>
                  <a:schemeClr val="lt1"/>
                </a:solidFill>
              </a:ln>
              <a:effectLst/>
              <a:sp3d contourW="25400">
                <a:contourClr>
                  <a:schemeClr val="lt1"/>
                </a:contourClr>
              </a:sp3d>
            </c:spPr>
          </c:dPt>
          <c:dPt>
            <c:idx val="1"/>
            <c:bubble3D val="0"/>
            <c:explosion val="10"/>
            <c:spPr>
              <a:solidFill>
                <a:schemeClr val="accent5">
                  <a:tint val="77000"/>
                </a:schemeClr>
              </a:solidFill>
              <a:ln w="25400">
                <a:solidFill>
                  <a:schemeClr val="lt1"/>
                </a:solidFill>
              </a:ln>
              <a:effectLst/>
              <a:sp3d contourW="25400">
                <a:contourClr>
                  <a:schemeClr val="lt1"/>
                </a:contourClr>
              </a:sp3d>
            </c:spPr>
          </c:dPt>
          <c:dLbls>
            <c:dLbl>
              <c:idx val="0"/>
              <c:layout>
                <c:manualLayout>
                  <c:x val="-7.905775456144111E-2"/>
                  <c:y val="1.0681675015249617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ru-RU" dirty="0" smtClean="0">
                        <a:solidFill>
                          <a:schemeClr val="tx1"/>
                        </a:solidFill>
                      </a:rPr>
                      <a:t>Непрограммные расходы</a:t>
                    </a:r>
                    <a:r>
                      <a:rPr lang="ru-RU" baseline="0" dirty="0" smtClean="0">
                        <a:solidFill>
                          <a:schemeClr val="tx1"/>
                        </a:solidFill>
                      </a:rPr>
                      <a:t>; </a:t>
                    </a:r>
                  </a:p>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ru-RU" baseline="0" dirty="0" smtClean="0">
                        <a:solidFill>
                          <a:schemeClr val="tx1"/>
                        </a:solidFill>
                      </a:rPr>
                      <a:t>37448,9; 5%</a:t>
                    </a:r>
                    <a:endParaRPr lang="ru-RU" baseline="0" dirty="0"/>
                  </a:p>
                </c:rich>
              </c:tx>
              <c:spPr>
                <a:noFill/>
                <a:ln>
                  <a:noFill/>
                </a:ln>
                <a:effectLst/>
              </c:spPr>
              <c:dLblPos val="bestFit"/>
              <c:showLegendKey val="0"/>
              <c:showVal val="1"/>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layout>
                    <c:manualLayout>
                      <c:w val="0.33310392949899148"/>
                      <c:h val="0.20937983976118482"/>
                    </c:manualLayout>
                  </c15:layout>
                  <c15:dlblFieldTable/>
                  <c15:showDataLabelsRange val="0"/>
                </c:ext>
              </c:extLst>
            </c:dLbl>
            <c:dLbl>
              <c:idx val="1"/>
              <c:layout>
                <c:manualLayout>
                  <c:x val="0.43582172746696984"/>
                  <c:y val="-0.3998470246769027"/>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layout>
                    <c:manualLayout>
                      <c:w val="0.406590077744441"/>
                      <c:h val="0.30897807907818969"/>
                    </c:manualLayout>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ct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Непрограммные расходы</c:v>
                </c:pt>
                <c:pt idx="1">
                  <c:v>Программные расходы</c:v>
                </c:pt>
              </c:strCache>
            </c:strRef>
          </c:cat>
          <c:val>
            <c:numRef>
              <c:f>Лист1!$B$2:$B$3</c:f>
              <c:numCache>
                <c:formatCode>#,##0.00</c:formatCode>
                <c:ptCount val="2"/>
                <c:pt idx="0">
                  <c:v>37448.9</c:v>
                </c:pt>
                <c:pt idx="1">
                  <c:v>698048.6</c:v>
                </c:pt>
              </c:numCache>
            </c:numRef>
          </c:val>
        </c:ser>
        <c:dLbls>
          <c:dLblPos val="bestFit"/>
          <c:showLegendKey val="0"/>
          <c:showVal val="1"/>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2993899917511649E-3"/>
          <c:y val="9.3749759981192546E-2"/>
          <c:w val="0.91918563527709352"/>
          <c:h val="0.90253340787952274"/>
        </c:manualLayout>
      </c:layout>
      <c:pie3DChart>
        <c:varyColors val="1"/>
        <c:ser>
          <c:idx val="0"/>
          <c:order val="0"/>
          <c:tx>
            <c:strRef>
              <c:f>Лист1!$B$1</c:f>
              <c:strCache>
                <c:ptCount val="1"/>
                <c:pt idx="0">
                  <c:v>Продажи</c:v>
                </c:pt>
              </c:strCache>
            </c:strRef>
          </c:tx>
          <c:explosion val="9"/>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explosion val="13"/>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Pt>
            <c:idx val="8"/>
            <c:bubble3D val="0"/>
            <c:spPr>
              <a:solidFill>
                <a:schemeClr val="accent3">
                  <a:lumMod val="60000"/>
                </a:schemeClr>
              </a:solidFill>
              <a:ln w="25400">
                <a:solidFill>
                  <a:schemeClr val="lt1"/>
                </a:solidFill>
              </a:ln>
              <a:effectLst/>
              <a:sp3d contourW="25400">
                <a:contourClr>
                  <a:schemeClr val="lt1"/>
                </a:contourClr>
              </a:sp3d>
            </c:spPr>
          </c:dPt>
          <c:dPt>
            <c:idx val="9"/>
            <c:bubble3D val="0"/>
            <c:spPr>
              <a:solidFill>
                <a:schemeClr val="accent4">
                  <a:lumMod val="60000"/>
                </a:schemeClr>
              </a:solidFill>
              <a:ln w="25400">
                <a:solidFill>
                  <a:schemeClr val="lt1"/>
                </a:solidFill>
              </a:ln>
              <a:effectLst/>
              <a:sp3d contourW="25400">
                <a:contourClr>
                  <a:schemeClr val="lt1"/>
                </a:contourClr>
              </a:sp3d>
            </c:spPr>
          </c:dPt>
          <c:dLbls>
            <c:dLbl>
              <c:idx val="0"/>
              <c:layout>
                <c:manualLayout>
                  <c:x val="-4.8613359202376014E-2"/>
                  <c:y val="-1.484359790112528E-2"/>
                </c:manualLayout>
              </c:layout>
              <c:dLblPos val="bestFit"/>
              <c:showLegendKey val="0"/>
              <c:showVal val="1"/>
              <c:showCatName val="1"/>
              <c:showSerName val="0"/>
              <c:showPercent val="1"/>
              <c:showBubbleSize val="0"/>
              <c:extLst>
                <c:ext xmlns:c15="http://schemas.microsoft.com/office/drawing/2012/chart" uri="{CE6537A1-D6FC-4f65-9D91-7224C49458BB}"/>
              </c:extLst>
            </c:dLbl>
            <c:dLbl>
              <c:idx val="1"/>
              <c:layout>
                <c:manualLayout>
                  <c:x val="0.13106522952981639"/>
                  <c:y val="0.20993088460162884"/>
                </c:manualLayout>
              </c:layout>
              <c:tx>
                <c:rich>
                  <a:bodyPr/>
                  <a:lstStyle/>
                  <a:p>
                    <a:r>
                      <a:rPr lang="ru-RU" dirty="0" smtClean="0"/>
                      <a:t>Национальная безопасность</a:t>
                    </a:r>
                    <a:r>
                      <a:rPr lang="ru-RU" baseline="0" dirty="0" smtClean="0"/>
                      <a:t>; </a:t>
                    </a:r>
                  </a:p>
                  <a:p>
                    <a:r>
                      <a:rPr lang="ru-RU" baseline="0" dirty="0" smtClean="0"/>
                      <a:t>25; 0%</a:t>
                    </a:r>
                    <a:endParaRPr lang="ru-RU" baseline="0" dirty="0"/>
                  </a:p>
                </c:rich>
              </c:tx>
              <c:dLblPos val="bestFit"/>
              <c:showLegendKey val="0"/>
              <c:showVal val="1"/>
              <c:showCatName val="1"/>
              <c:showSerName val="0"/>
              <c:showPercent val="1"/>
              <c:showBubbleSize val="0"/>
              <c:extLst>
                <c:ext xmlns:c15="http://schemas.microsoft.com/office/drawing/2012/chart" uri="{CE6537A1-D6FC-4f65-9D91-7224C49458BB}">
                  <c15:layout>
                    <c:manualLayout>
                      <c:w val="0.1749220199000435"/>
                      <c:h val="8.1713255082471292E-2"/>
                    </c:manualLayout>
                  </c15:layout>
                  <c15:dlblFieldTable/>
                  <c15:showDataLabelsRange val="0"/>
                </c:ext>
              </c:extLst>
            </c:dLbl>
            <c:dLbl>
              <c:idx val="2"/>
              <c:layout>
                <c:manualLayout>
                  <c:x val="-1.9651184348794648E-2"/>
                  <c:y val="-2.8626938809313031E-2"/>
                </c:manualLayout>
              </c:layout>
              <c:tx>
                <c:rich>
                  <a:bodyPr/>
                  <a:lstStyle/>
                  <a:p>
                    <a:r>
                      <a:rPr lang="ru-RU" dirty="0" smtClean="0"/>
                      <a:t>Национальная</a:t>
                    </a:r>
                    <a:r>
                      <a:rPr lang="ru-RU" baseline="0" dirty="0" smtClean="0"/>
                      <a:t> экономика; </a:t>
                    </a:r>
                  </a:p>
                  <a:p>
                    <a:r>
                      <a:rPr lang="ru-RU" baseline="0" dirty="0" smtClean="0"/>
                      <a:t>8251,6; 1%</a:t>
                    </a:r>
                    <a:endParaRPr lang="ru-RU" baseline="0" dirty="0"/>
                  </a:p>
                </c:rich>
              </c:tx>
              <c:dLblPos val="bestFit"/>
              <c:showLegendKey val="0"/>
              <c:showVal val="1"/>
              <c:showCatName val="1"/>
              <c:showSerName val="0"/>
              <c:showPercent val="1"/>
              <c:showBubbleSize val="0"/>
              <c:extLst>
                <c:ext xmlns:c15="http://schemas.microsoft.com/office/drawing/2012/chart" uri="{CE6537A1-D6FC-4f65-9D91-7224C49458BB}">
                  <c15:layout>
                    <c:manualLayout>
                      <c:w val="0.21004755573033335"/>
                      <c:h val="8.5429831524328981E-2"/>
                    </c:manualLayout>
                  </c15:layout>
                  <c15:dlblFieldTable/>
                  <c15:showDataLabelsRange val="0"/>
                </c:ext>
              </c:extLst>
            </c:dLbl>
            <c:dLbl>
              <c:idx val="3"/>
              <c:layout>
                <c:manualLayout>
                  <c:x val="-7.5915175322149968E-3"/>
                  <c:y val="2.8915963195891747E-2"/>
                </c:manualLayout>
              </c:layout>
              <c:dLblPos val="bestFit"/>
              <c:showLegendKey val="0"/>
              <c:showVal val="1"/>
              <c:showCatName val="1"/>
              <c:showSerName val="0"/>
              <c:showPercent val="1"/>
              <c:showBubbleSize val="0"/>
              <c:extLst>
                <c:ext xmlns:c15="http://schemas.microsoft.com/office/drawing/2012/chart" uri="{CE6537A1-D6FC-4f65-9D91-7224C49458BB}"/>
              </c:extLst>
            </c:dLbl>
            <c:dLbl>
              <c:idx val="4"/>
              <c:layout>
                <c:manualLayout>
                  <c:x val="-0.11611919458343382"/>
                  <c:y val="-0.23113602446037929"/>
                </c:manualLayout>
              </c:layout>
              <c:dLblPos val="bestFit"/>
              <c:showLegendKey val="0"/>
              <c:showVal val="1"/>
              <c:showCatName val="1"/>
              <c:showSerName val="0"/>
              <c:showPercent val="1"/>
              <c:showBubbleSize val="0"/>
            </c:dLbl>
            <c:dLbl>
              <c:idx val="5"/>
              <c:layout>
                <c:manualLayout>
                  <c:x val="3.4490849876267471E-3"/>
                  <c:y val="-0.10814621327962701"/>
                </c:manualLayout>
              </c:layout>
              <c:dLblPos val="bestFit"/>
              <c:showLegendKey val="0"/>
              <c:showVal val="1"/>
              <c:showCatName val="1"/>
              <c:showSerName val="0"/>
              <c:showPercent val="1"/>
              <c:showBubbleSize val="0"/>
            </c:dLbl>
            <c:dLbl>
              <c:idx val="6"/>
              <c:layout>
                <c:manualLayout>
                  <c:x val="3.4490849876267471E-3"/>
                  <c:y val="-0.18961819728260307"/>
                </c:manualLayout>
              </c:layout>
              <c:dLblPos val="bestFit"/>
              <c:showLegendKey val="0"/>
              <c:showVal val="1"/>
              <c:showCatName val="1"/>
              <c:showSerName val="0"/>
              <c:showPercent val="1"/>
              <c:showBubbleSize val="0"/>
              <c:extLst>
                <c:ext xmlns:c15="http://schemas.microsoft.com/office/drawing/2012/chart" uri="{CE6537A1-D6FC-4f65-9D91-7224C49458BB}"/>
              </c:extLst>
            </c:dLbl>
            <c:dLbl>
              <c:idx val="7"/>
              <c:layout>
                <c:manualLayout>
                  <c:x val="0.12505811843994899"/>
                  <c:y val="-1.4620860447805802E-2"/>
                </c:manualLayout>
              </c:layout>
              <c:tx>
                <c:rich>
                  <a:bodyPr/>
                  <a:lstStyle/>
                  <a:p>
                    <a:r>
                      <a:rPr lang="ru-RU" baseline="0" dirty="0" smtClean="0"/>
                      <a:t>Спорт; </a:t>
                    </a:r>
                  </a:p>
                  <a:p>
                    <a:r>
                      <a:rPr lang="ru-RU" baseline="0" dirty="0" smtClean="0"/>
                      <a:t>175767,5; 24%</a:t>
                    </a:r>
                    <a:endParaRPr lang="ru-RU" baseline="0" dirty="0"/>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Lst>
            </c:dLbl>
            <c:dLbl>
              <c:idx val="8"/>
              <c:layout>
                <c:manualLayout>
                  <c:x val="-4.9664222672460124E-17"/>
                  <c:y val="-2.7566681816375511E-2"/>
                </c:manualLayout>
              </c:layout>
              <c:dLblPos val="bestFit"/>
              <c:showLegendKey val="0"/>
              <c:showVal val="1"/>
              <c:showCatName val="1"/>
              <c:showSerName val="0"/>
              <c:showPercent val="1"/>
              <c:showBubbleSize val="0"/>
              <c:extLst>
                <c:ext xmlns:c15="http://schemas.microsoft.com/office/drawing/2012/chart" uri="{CE6537A1-D6FC-4f65-9D91-7224C49458BB}"/>
              </c:extLst>
            </c:dLbl>
            <c:dLbl>
              <c:idx val="9"/>
              <c:layout>
                <c:manualLayout>
                  <c:x val="0.47621543582312004"/>
                  <c:y val="0.36048737759875665"/>
                </c:manualLayout>
              </c:layout>
              <c:tx>
                <c:rich>
                  <a:bodyPr/>
                  <a:lstStyle/>
                  <a:p>
                    <a:r>
                      <a:rPr lang="ru-RU" dirty="0" smtClean="0"/>
                      <a:t>МБТ; </a:t>
                    </a:r>
                    <a:r>
                      <a:rPr lang="ru-RU" dirty="0"/>
                      <a:t>200,00; 0%</a:t>
                    </a:r>
                  </a:p>
                </c:rich>
              </c:tx>
              <c:dLblPos val="bestFit"/>
              <c:showLegendKey val="0"/>
              <c:showVal val="1"/>
              <c:showCatName val="1"/>
              <c:showSerName val="0"/>
              <c:showPercent val="1"/>
              <c:showBubbleSize val="0"/>
              <c:extLst>
                <c:ext xmlns:c15="http://schemas.microsoft.com/office/drawing/2012/chart" uri="{CE6537A1-D6FC-4f65-9D91-7224C49458BB}">
                  <c15:layout>
                    <c:manualLayout>
                      <c:w val="0.16373683474058548"/>
                      <c:h val="3.7706912908987866E-2"/>
                    </c:manualLayout>
                  </c15:layout>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ru-RU"/>
              </a:p>
            </c:txPr>
            <c:dLblPos val="outEnd"/>
            <c:showLegendKey val="0"/>
            <c:showVal val="1"/>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Лист1!$A$2:$A$11</c:f>
              <c:strCache>
                <c:ptCount val="10"/>
                <c:pt idx="0">
                  <c:v>Общегосударственные расходы</c:v>
                </c:pt>
                <c:pt idx="1">
                  <c:v>Национальная безопасность</c:v>
                </c:pt>
                <c:pt idx="2">
                  <c:v>Национальная экономика</c:v>
                </c:pt>
                <c:pt idx="3">
                  <c:v>ЖКХ</c:v>
                </c:pt>
                <c:pt idx="4">
                  <c:v>Образование</c:v>
                </c:pt>
                <c:pt idx="5">
                  <c:v>Культура</c:v>
                </c:pt>
                <c:pt idx="6">
                  <c:v>Социальная политика</c:v>
                </c:pt>
                <c:pt idx="7">
                  <c:v>Спорт</c:v>
                </c:pt>
                <c:pt idx="8">
                  <c:v>СМИ</c:v>
                </c:pt>
                <c:pt idx="9">
                  <c:v>СМИ</c:v>
                </c:pt>
              </c:strCache>
            </c:strRef>
          </c:cat>
          <c:val>
            <c:numRef>
              <c:f>Лист1!$B$2:$B$11</c:f>
              <c:numCache>
                <c:formatCode>#,##0.00</c:formatCode>
                <c:ptCount val="10"/>
                <c:pt idx="0">
                  <c:v>92928.5</c:v>
                </c:pt>
                <c:pt idx="1">
                  <c:v>25</c:v>
                </c:pt>
                <c:pt idx="2">
                  <c:v>8251.6</c:v>
                </c:pt>
                <c:pt idx="3">
                  <c:v>6412.1</c:v>
                </c:pt>
                <c:pt idx="4">
                  <c:v>434818</c:v>
                </c:pt>
                <c:pt idx="5">
                  <c:v>6960.8</c:v>
                </c:pt>
                <c:pt idx="6">
                  <c:v>3285.9</c:v>
                </c:pt>
                <c:pt idx="7">
                  <c:v>175767.5</c:v>
                </c:pt>
                <c:pt idx="8">
                  <c:v>6848.1</c:v>
                </c:pt>
                <c:pt idx="9">
                  <c:v>200</c:v>
                </c:pt>
              </c:numCache>
            </c:numRef>
          </c:val>
          <c:extLst/>
        </c:ser>
        <c:dLbls>
          <c:dLblPos val="bestFit"/>
          <c:showLegendKey val="0"/>
          <c:showVal val="0"/>
          <c:showCatName val="0"/>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3285024154589372E-2"/>
          <c:y val="9.093908716207294E-2"/>
          <c:w val="0.97342995169082125"/>
          <c:h val="0.74541777909753848"/>
        </c:manualLayout>
      </c:layout>
      <c:pie3DChart>
        <c:varyColors val="1"/>
        <c:ser>
          <c:idx val="0"/>
          <c:order val="0"/>
          <c:tx>
            <c:strRef>
              <c:f>Лист1!$B$1</c:f>
              <c:strCache>
                <c:ptCount val="1"/>
                <c:pt idx="0">
                  <c:v>Продажи</c:v>
                </c:pt>
              </c:strCache>
            </c:strRef>
          </c:tx>
          <c:dPt>
            <c:idx val="0"/>
            <c:bubble3D val="0"/>
            <c:explosion val="3"/>
            <c:spPr>
              <a:solidFill>
                <a:schemeClr val="accent1"/>
              </a:solidFill>
              <a:ln w="25400">
                <a:solidFill>
                  <a:schemeClr val="lt1"/>
                </a:solidFill>
              </a:ln>
              <a:effectLst/>
              <a:sp3d contourW="25400">
                <a:contourClr>
                  <a:schemeClr val="lt1"/>
                </a:contourClr>
              </a:sp3d>
            </c:spPr>
          </c:dPt>
          <c:dPt>
            <c:idx val="1"/>
            <c:bubble3D val="0"/>
            <c:explosion val="1"/>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explosion val="14"/>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Lbls>
            <c:dLbl>
              <c:idx val="2"/>
              <c:layout/>
              <c:tx>
                <c:rich>
                  <a:bodyPr/>
                  <a:lstStyle/>
                  <a:p>
                    <a:r>
                      <a:rPr lang="ru-RU" dirty="0" smtClean="0"/>
                      <a:t>Собрание депутатов</a:t>
                    </a:r>
                    <a:r>
                      <a:rPr lang="ru-RU" baseline="0" dirty="0" smtClean="0"/>
                      <a:t>; </a:t>
                    </a:r>
                  </a:p>
                  <a:p>
                    <a:r>
                      <a:rPr lang="ru-RU" baseline="0" dirty="0" smtClean="0"/>
                      <a:t>5667,6; 0,8%</a:t>
                    </a:r>
                    <a:endParaRPr lang="ru-RU" baseline="0" dirty="0"/>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Lst>
            </c:dLbl>
            <c:dLbl>
              <c:idx val="6"/>
              <c:layout>
                <c:manualLayout>
                  <c:x val="9.7214519380729586E-2"/>
                  <c:y val="-6.3842918839858959E-2"/>
                </c:manualLayout>
              </c:layout>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1"/>
              <c:showCatName val="1"/>
              <c:showSerName val="0"/>
              <c:showPercent val="1"/>
              <c:showBubbleSize val="0"/>
              <c:extLst>
                <c:ext xmlns:c15="http://schemas.microsoft.com/office/drawing/2012/chart" uri="{CE6537A1-D6FC-4f65-9D91-7224C49458BB}">
                  <c15:layout>
                    <c:manualLayout>
                      <c:w val="0.25993961352657002"/>
                      <c:h val="9.5408361279563064E-2"/>
                    </c:manualLayout>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Лист1!$A$2:$A$9</c:f>
              <c:strCache>
                <c:ptCount val="8"/>
                <c:pt idx="0">
                  <c:v>Администрация Смидовичского муниципального района</c:v>
                </c:pt>
                <c:pt idx="1">
                  <c:v>Финансовое управление</c:v>
                </c:pt>
                <c:pt idx="2">
                  <c:v>Собрание депутатов</c:v>
                </c:pt>
                <c:pt idx="3">
                  <c:v>Контрольно - счетная палата</c:v>
                </c:pt>
                <c:pt idx="4">
                  <c:v>КУМИ</c:v>
                </c:pt>
                <c:pt idx="5">
                  <c:v>Управление ЖКХ</c:v>
                </c:pt>
                <c:pt idx="6">
                  <c:v>Управление образования</c:v>
                </c:pt>
                <c:pt idx="7">
                  <c:v>Отдел культуры, физкультуры, молодежной и семейной политики</c:v>
                </c:pt>
              </c:strCache>
            </c:strRef>
          </c:cat>
          <c:val>
            <c:numRef>
              <c:f>Лист1!$B$2:$B$9</c:f>
              <c:numCache>
                <c:formatCode>#,##0.00</c:formatCode>
                <c:ptCount val="8"/>
                <c:pt idx="0">
                  <c:v>87472.7</c:v>
                </c:pt>
                <c:pt idx="1">
                  <c:v>8787.4</c:v>
                </c:pt>
                <c:pt idx="2">
                  <c:v>5667.6</c:v>
                </c:pt>
                <c:pt idx="3">
                  <c:v>1696.5</c:v>
                </c:pt>
                <c:pt idx="4">
                  <c:v>6663.3</c:v>
                </c:pt>
                <c:pt idx="5">
                  <c:v>6342.1</c:v>
                </c:pt>
                <c:pt idx="6">
                  <c:v>422989.6</c:v>
                </c:pt>
                <c:pt idx="7">
                  <c:v>195878.3</c:v>
                </c:pt>
              </c:numCache>
            </c:numRef>
          </c:val>
        </c:ser>
        <c:dLbls>
          <c:showLegendKey val="0"/>
          <c:showVal val="0"/>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0.85574</cdr:x>
      <cdr:y>0.04202</cdr:y>
    </cdr:from>
    <cdr:to>
      <cdr:x>0.96824</cdr:x>
      <cdr:y>0.09979</cdr:y>
    </cdr:to>
    <cdr:sp macro="" textlink="">
      <cdr:nvSpPr>
        <cdr:cNvPr id="2" name="TextBox 1"/>
        <cdr:cNvSpPr txBox="1"/>
      </cdr:nvSpPr>
      <cdr:spPr>
        <a:xfrm xmlns:a="http://schemas.openxmlformats.org/drawingml/2006/main">
          <a:off x="6955481" y="227685"/>
          <a:ext cx="914400" cy="31303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2945341"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744" y="0"/>
            <a:ext cx="2945341" cy="496888"/>
          </a:xfrm>
          <a:prstGeom prst="rect">
            <a:avLst/>
          </a:prstGeom>
        </p:spPr>
        <p:txBody>
          <a:bodyPr vert="horz" lIns="91440" tIns="45720" rIns="91440" bIns="45720" rtlCol="0"/>
          <a:lstStyle>
            <a:lvl1pPr algn="r">
              <a:defRPr sz="1200"/>
            </a:lvl1pPr>
          </a:lstStyle>
          <a:p>
            <a:fld id="{5727BF3F-8DF5-402D-A262-373E4AA48D3B}" type="datetimeFigureOut">
              <a:rPr lang="ru-RU" smtClean="0"/>
              <a:t>30.01.2023</a:t>
            </a:fld>
            <a:endParaRPr lang="ru-RU"/>
          </a:p>
        </p:txBody>
      </p:sp>
      <p:sp>
        <p:nvSpPr>
          <p:cNvPr id="4" name="Образ слайда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451" y="4776789"/>
            <a:ext cx="5438776" cy="3908425"/>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1" y="9429750"/>
            <a:ext cx="2945341" cy="496888"/>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744" y="9429750"/>
            <a:ext cx="2945341" cy="496888"/>
          </a:xfrm>
          <a:prstGeom prst="rect">
            <a:avLst/>
          </a:prstGeom>
        </p:spPr>
        <p:txBody>
          <a:bodyPr vert="horz" lIns="91440" tIns="45720" rIns="91440" bIns="45720" rtlCol="0" anchor="b"/>
          <a:lstStyle>
            <a:lvl1pPr algn="r">
              <a:defRPr sz="1200"/>
            </a:lvl1pPr>
          </a:lstStyle>
          <a:p>
            <a:fld id="{C24C596A-21FC-4F1D-AD7C-11457918A8D6}" type="slidenum">
              <a:rPr lang="ru-RU" smtClean="0"/>
              <a:t>‹#›</a:t>
            </a:fld>
            <a:endParaRPr lang="ru-RU"/>
          </a:p>
        </p:txBody>
      </p:sp>
    </p:spTree>
    <p:extLst>
      <p:ext uri="{BB962C8B-B14F-4D97-AF65-F5344CB8AC3E}">
        <p14:creationId xmlns:p14="http://schemas.microsoft.com/office/powerpoint/2010/main" val="2718234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24C596A-21FC-4F1D-AD7C-11457918A8D6}" type="slidenum">
              <a:rPr lang="ru-RU" smtClean="0"/>
              <a:t>17</a:t>
            </a:fld>
            <a:endParaRPr lang="ru-RU"/>
          </a:p>
        </p:txBody>
      </p:sp>
    </p:spTree>
    <p:extLst>
      <p:ext uri="{BB962C8B-B14F-4D97-AF65-F5344CB8AC3E}">
        <p14:creationId xmlns:p14="http://schemas.microsoft.com/office/powerpoint/2010/main" val="3684187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24C596A-21FC-4F1D-AD7C-11457918A8D6}" type="slidenum">
              <a:rPr lang="ru-RU" smtClean="0"/>
              <a:t>22</a:t>
            </a:fld>
            <a:endParaRPr lang="ru-RU"/>
          </a:p>
        </p:txBody>
      </p:sp>
    </p:spTree>
    <p:extLst>
      <p:ext uri="{BB962C8B-B14F-4D97-AF65-F5344CB8AC3E}">
        <p14:creationId xmlns:p14="http://schemas.microsoft.com/office/powerpoint/2010/main" val="1523173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24C596A-21FC-4F1D-AD7C-11457918A8D6}" type="slidenum">
              <a:rPr lang="ru-RU" smtClean="0"/>
              <a:t>28</a:t>
            </a:fld>
            <a:endParaRPr lang="ru-RU"/>
          </a:p>
        </p:txBody>
      </p:sp>
    </p:spTree>
    <p:extLst>
      <p:ext uri="{BB962C8B-B14F-4D97-AF65-F5344CB8AC3E}">
        <p14:creationId xmlns:p14="http://schemas.microsoft.com/office/powerpoint/2010/main" val="4166739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37D075E-EADE-42D9-9B36-1EFFA75F3F94}" type="datetimeFigureOut">
              <a:rPr lang="ru-RU" smtClean="0"/>
              <a:t>30.01.2023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BC76706-56A1-4317-91DE-E0DB81D2560B}" type="slidenum">
              <a:rPr lang="ru-RU" smtClean="0"/>
              <a:t>‹#›</a:t>
            </a:fld>
            <a:endParaRPr lang="ru-RU" dirty="0"/>
          </a:p>
        </p:txBody>
      </p:sp>
    </p:spTree>
    <p:extLst>
      <p:ext uri="{BB962C8B-B14F-4D97-AF65-F5344CB8AC3E}">
        <p14:creationId xmlns:p14="http://schemas.microsoft.com/office/powerpoint/2010/main" val="2856670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37D075E-EADE-42D9-9B36-1EFFA75F3F94}" type="datetimeFigureOut">
              <a:rPr lang="ru-RU" smtClean="0"/>
              <a:t>30.01.2023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BC76706-56A1-4317-91DE-E0DB81D2560B}" type="slidenum">
              <a:rPr lang="ru-RU" smtClean="0"/>
              <a:t>‹#›</a:t>
            </a:fld>
            <a:endParaRPr lang="ru-RU" dirty="0"/>
          </a:p>
        </p:txBody>
      </p:sp>
    </p:spTree>
    <p:extLst>
      <p:ext uri="{BB962C8B-B14F-4D97-AF65-F5344CB8AC3E}">
        <p14:creationId xmlns:p14="http://schemas.microsoft.com/office/powerpoint/2010/main" val="284452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37D075E-EADE-42D9-9B36-1EFFA75F3F94}" type="datetimeFigureOut">
              <a:rPr lang="ru-RU" smtClean="0"/>
              <a:t>30.01.2023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BC76706-56A1-4317-91DE-E0DB81D2560B}" type="slidenum">
              <a:rPr lang="ru-RU" smtClean="0"/>
              <a:t>‹#›</a:t>
            </a:fld>
            <a:endParaRPr lang="ru-RU" dirty="0"/>
          </a:p>
        </p:txBody>
      </p:sp>
    </p:spTree>
    <p:extLst>
      <p:ext uri="{BB962C8B-B14F-4D97-AF65-F5344CB8AC3E}">
        <p14:creationId xmlns:p14="http://schemas.microsoft.com/office/powerpoint/2010/main" val="3729242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37D075E-EADE-42D9-9B36-1EFFA75F3F94}" type="datetimeFigureOut">
              <a:rPr lang="ru-RU" smtClean="0"/>
              <a:t>30.01.2023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FBC76706-56A1-4317-91DE-E0DB81D2560B}" type="slidenum">
              <a:rPr lang="ru-RU" smtClean="0"/>
              <a:t>‹#›</a:t>
            </a:fld>
            <a:endParaRPr lang="ru-RU" dirty="0"/>
          </a:p>
        </p:txBody>
      </p:sp>
    </p:spTree>
    <p:extLst>
      <p:ext uri="{BB962C8B-B14F-4D97-AF65-F5344CB8AC3E}">
        <p14:creationId xmlns:p14="http://schemas.microsoft.com/office/powerpoint/2010/main" val="1585613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37D075E-EADE-42D9-9B36-1EFFA75F3F94}" type="datetimeFigureOut">
              <a:rPr lang="ru-RU" smtClean="0"/>
              <a:t>30.01.2023</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FBC76706-56A1-4317-91DE-E0DB81D2560B}" type="slidenum">
              <a:rPr lang="ru-RU" smtClean="0"/>
              <a:t>‹#›</a:t>
            </a:fld>
            <a:endParaRPr lang="ru-RU" dirty="0"/>
          </a:p>
        </p:txBody>
      </p:sp>
    </p:spTree>
    <p:extLst>
      <p:ext uri="{BB962C8B-B14F-4D97-AF65-F5344CB8AC3E}">
        <p14:creationId xmlns:p14="http://schemas.microsoft.com/office/powerpoint/2010/main" val="3513157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37D075E-EADE-42D9-9B36-1EFFA75F3F94}" type="datetimeFigureOut">
              <a:rPr lang="ru-RU" smtClean="0"/>
              <a:t>30.01.2023</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FBC76706-56A1-4317-91DE-E0DB81D2560B}" type="slidenum">
              <a:rPr lang="ru-RU" smtClean="0"/>
              <a:t>‹#›</a:t>
            </a:fld>
            <a:endParaRPr lang="ru-RU" dirty="0"/>
          </a:p>
        </p:txBody>
      </p:sp>
    </p:spTree>
    <p:extLst>
      <p:ext uri="{BB962C8B-B14F-4D97-AF65-F5344CB8AC3E}">
        <p14:creationId xmlns:p14="http://schemas.microsoft.com/office/powerpoint/2010/main" val="195941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37D075E-EADE-42D9-9B36-1EFFA75F3F94}" type="datetimeFigureOut">
              <a:rPr lang="ru-RU" smtClean="0"/>
              <a:t>30.01.2023</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FBC76706-56A1-4317-91DE-E0DB81D2560B}" type="slidenum">
              <a:rPr lang="ru-RU" smtClean="0"/>
              <a:t>‹#›</a:t>
            </a:fld>
            <a:endParaRPr lang="ru-RU" dirty="0"/>
          </a:p>
        </p:txBody>
      </p:sp>
    </p:spTree>
    <p:extLst>
      <p:ext uri="{BB962C8B-B14F-4D97-AF65-F5344CB8AC3E}">
        <p14:creationId xmlns:p14="http://schemas.microsoft.com/office/powerpoint/2010/main" val="1874854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37D075E-EADE-42D9-9B36-1EFFA75F3F94}" type="datetimeFigureOut">
              <a:rPr lang="ru-RU" smtClean="0"/>
              <a:t>30.01.2023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FBC76706-56A1-4317-91DE-E0DB81D2560B}" type="slidenum">
              <a:rPr lang="ru-RU" smtClean="0"/>
              <a:t>‹#›</a:t>
            </a:fld>
            <a:endParaRPr lang="ru-RU" dirty="0"/>
          </a:p>
        </p:txBody>
      </p:sp>
    </p:spTree>
    <p:extLst>
      <p:ext uri="{BB962C8B-B14F-4D97-AF65-F5344CB8AC3E}">
        <p14:creationId xmlns:p14="http://schemas.microsoft.com/office/powerpoint/2010/main" val="2273800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37D075E-EADE-42D9-9B36-1EFFA75F3F94}" type="datetimeFigureOut">
              <a:rPr lang="ru-RU" smtClean="0"/>
              <a:t>30.01.2023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FBC76706-56A1-4317-91DE-E0DB81D2560B}" type="slidenum">
              <a:rPr lang="ru-RU" smtClean="0"/>
              <a:t>‹#›</a:t>
            </a:fld>
            <a:endParaRPr lang="ru-RU" dirty="0"/>
          </a:p>
        </p:txBody>
      </p:sp>
    </p:spTree>
    <p:extLst>
      <p:ext uri="{BB962C8B-B14F-4D97-AF65-F5344CB8AC3E}">
        <p14:creationId xmlns:p14="http://schemas.microsoft.com/office/powerpoint/2010/main" val="2924006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37D075E-EADE-42D9-9B36-1EFFA75F3F94}" type="datetimeFigureOut">
              <a:rPr lang="ru-RU" smtClean="0"/>
              <a:t>30.01.2023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BC76706-56A1-4317-91DE-E0DB81D2560B}" type="slidenum">
              <a:rPr lang="ru-RU" smtClean="0"/>
              <a:t>‹#›</a:t>
            </a:fld>
            <a:endParaRPr lang="ru-RU" dirty="0"/>
          </a:p>
        </p:txBody>
      </p:sp>
    </p:spTree>
    <p:extLst>
      <p:ext uri="{BB962C8B-B14F-4D97-AF65-F5344CB8AC3E}">
        <p14:creationId xmlns:p14="http://schemas.microsoft.com/office/powerpoint/2010/main" val="2516624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37D075E-EADE-42D9-9B36-1EFFA75F3F94}" type="datetimeFigureOut">
              <a:rPr lang="ru-RU" smtClean="0"/>
              <a:t>30.01.2023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BC76706-56A1-4317-91DE-E0DB81D2560B}" type="slidenum">
              <a:rPr lang="ru-RU" smtClean="0"/>
              <a:t>‹#›</a:t>
            </a:fld>
            <a:endParaRPr lang="ru-RU" dirty="0"/>
          </a:p>
        </p:txBody>
      </p:sp>
    </p:spTree>
    <p:extLst>
      <p:ext uri="{BB962C8B-B14F-4D97-AF65-F5344CB8AC3E}">
        <p14:creationId xmlns:p14="http://schemas.microsoft.com/office/powerpoint/2010/main" val="2999671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D075E-EADE-42D9-9B36-1EFFA75F3F94}" type="datetimeFigureOut">
              <a:rPr lang="ru-RU" smtClean="0"/>
              <a:t>30.01.2023</a:t>
            </a:fld>
            <a:endParaRPr lang="ru-RU" dirty="0"/>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C76706-56A1-4317-91DE-E0DB81D2560B}" type="slidenum">
              <a:rPr lang="ru-RU" smtClean="0"/>
              <a:t>‹#›</a:t>
            </a:fld>
            <a:endParaRPr lang="ru-RU" dirty="0"/>
          </a:p>
        </p:txBody>
      </p:sp>
    </p:spTree>
    <p:extLst>
      <p:ext uri="{BB962C8B-B14F-4D97-AF65-F5344CB8AC3E}">
        <p14:creationId xmlns:p14="http://schemas.microsoft.com/office/powerpoint/2010/main" val="19771546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consultantplus://offline/ref=37EA72BD8504C5CAC872EFC4DE865AD85F5401DC2F6C0418341BE1B2A3C933E440857A7C09452B6E98FF1EB6697A88FD7DC1B40148874DDCp3kDH" TargetMode="External"/><Relationship Id="rId2" Type="http://schemas.openxmlformats.org/officeDocument/2006/relationships/hyperlink" Target="consultantplus://offline/ref=37EA72BD8504C5CAC872EFC4DE865AD85F5402DD2B6B0418341BE1B2A3C933E440857A75094E7E38D5A147E52B3185FE65DDB402p5k5H" TargetMode="External"/><Relationship Id="rId1" Type="http://schemas.openxmlformats.org/officeDocument/2006/relationships/slideLayout" Target="../slideLayouts/slideLayout7.xml"/><Relationship Id="rId4" Type="http://schemas.openxmlformats.org/officeDocument/2006/relationships/hyperlink" Target="consultantplus://offline/ref=5BDD913901C59E60126840F97CA9DD0D09DC8B2030A39F0A602350A7D76387B735FF4488450EE987A00DD12DD8A75F182D2956B4AE9EEF98G6l1H"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consultantplus://offline/ref=7F830D5B8DED5ED306836DBCF40D3277A26FA960FB3CB12793142CB0D33EFAB23BCA53910A9DD2DA2B68C668F3921CE37217CB6023F60493Z2n3H" TargetMode="External"/><Relationship Id="rId3" Type="http://schemas.openxmlformats.org/officeDocument/2006/relationships/hyperlink" Target="consultantplus://offline/ref=7F830D5B8DED5ED306836DBCF40D3277A768AC68FC3EB12793142CB0D33EFAB23BCA53910A9DD2DD2068C668F3921CE37217CB6023F60493Z2n3H" TargetMode="External"/><Relationship Id="rId7" Type="http://schemas.openxmlformats.org/officeDocument/2006/relationships/hyperlink" Target="consultantplus://offline/ref=7F830D5B8DED5ED306836DBCF40D3277A768AF6EFF3CB12793142CB0D33EFAB23BCA53920D95D2D67732D66CBAC517FF7408D5633DF6Z0n7H" TargetMode="External"/><Relationship Id="rId2" Type="http://schemas.openxmlformats.org/officeDocument/2006/relationships/hyperlink" Target="consultantplus://offline/ref=7F830D5B8DED5ED306836DBCF40D3277A769AC68F83BB12793142CB0D33EFAB23BCA53910A9DD7DD2068C668F3921CE37217CB6023F60493Z2n3H" TargetMode="External"/><Relationship Id="rId1" Type="http://schemas.openxmlformats.org/officeDocument/2006/relationships/slideLayout" Target="../slideLayouts/slideLayout7.xml"/><Relationship Id="rId6" Type="http://schemas.openxmlformats.org/officeDocument/2006/relationships/hyperlink" Target="consultantplus://offline/ref=7F830D5B8DED5ED306836DBCF40D3277A76BA768FE3CB12793142CB0D33EFAB23BCA53910B9DD0D92837C37DE2CA13E76A09CA7F3FF406Z9n2H" TargetMode="External"/><Relationship Id="rId5" Type="http://schemas.openxmlformats.org/officeDocument/2006/relationships/hyperlink" Target="consultantplus://offline/ref=7F830D5B8DED5ED306836DBCF40D3277A768AF6EFF3CB12793142CB0D33EFAB23BCA53920F9ADAD67732D66CBAC517FF7408D5633DF6Z0n7H" TargetMode="External"/><Relationship Id="rId10" Type="http://schemas.openxmlformats.org/officeDocument/2006/relationships/hyperlink" Target="consultantplus://offline/ref=7F830D5B8DED5ED306836DBCF40D3277A26CA968F83AB12793142CB0D33EFAB23BCA53910A9DD3DB2268C668F3921CE37217CB6023F60493Z2n3H" TargetMode="External"/><Relationship Id="rId4" Type="http://schemas.openxmlformats.org/officeDocument/2006/relationships/hyperlink" Target="consultantplus://offline/ref=7F830D5B8DED5ED306836DBCF40D3277A469AD69F130EC2D9B4D20B2D431A5A53C835F900A95DBDF2837C37DE2CA13E76A09CA7F3FF406Z9n2H" TargetMode="External"/><Relationship Id="rId9" Type="http://schemas.openxmlformats.org/officeDocument/2006/relationships/hyperlink" Target="consultantplus://offline/ref=7F830D5B8DED5ED306836DBCF40D3277A469AE6BF130EC2D9B4D20B2D431A5A53C835F900A9DD6DF2837C37DE2CA13E76A09CA7F3FF406Z9n2H"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consultantplus://offline/ref=CB7F54DD2EA9766D714CA742478DD85EE78BC0BBCD9713E4AD56C38E9A1919F1D0BF3C79CD95B89852AFE190DCD06BE402C51B455C1240C6P6vCW" TargetMode="External"/><Relationship Id="rId7" Type="http://schemas.openxmlformats.org/officeDocument/2006/relationships/hyperlink" Target="consultantplus://offline/ref=598812E196865AD3F53F7F731A0244C1D20BE9DB437EDDCB2F97B364063E2F33BE54E5E2E449F7A34CB6F5CC288B2FC658B4B9B3CBd5xEW" TargetMode="External"/><Relationship Id="rId2" Type="http://schemas.openxmlformats.org/officeDocument/2006/relationships/hyperlink" Target="consultantplus://offline/ref=CB7F54DD2EA9766D714CA742478DD85EE08FC5B0C19013E4AD56C38E9A1919F1D0BF3C79CD95BA935AAFE190DCD06BE402C51B455C1240C6P6vCW" TargetMode="External"/><Relationship Id="rId1" Type="http://schemas.openxmlformats.org/officeDocument/2006/relationships/slideLayout" Target="../slideLayouts/slideLayout7.xml"/><Relationship Id="rId6" Type="http://schemas.openxmlformats.org/officeDocument/2006/relationships/hyperlink" Target="consultantplus://offline/ref=F7334996C6A9B02784840210793926A26D773D21D80C31560CD92AC2922BBF218D8F980A9CF8243FCEC6F560723099DA851FF263C7477958yFw1W" TargetMode="External"/><Relationship Id="rId5" Type="http://schemas.openxmlformats.org/officeDocument/2006/relationships/hyperlink" Target="consultantplus://offline/ref=F7334996C6A9B02784840210793926A26D773C28D30831560CD92AC2922BBF218D8F980A9CF82C3BC9C6F560723099DA851FF263C7477958yFw1W" TargetMode="External"/><Relationship Id="rId4" Type="http://schemas.openxmlformats.org/officeDocument/2006/relationships/hyperlink" Target="consultantplus://offline/ref=F7334996C6A9B02784840210793926A268703A24DF0D31560CD92AC2922BBF218D8F980A9CF8203DCBC6F560723099DA851FF263C7477958yFw1W"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consultantplus://offline/ref=E2E2C50F664EABF2ACD3AC24AFCC1CD6DCAE615455E90E381E3576102B010A171690AACC442581ACd0bBE" TargetMode="External"/><Relationship Id="rId3" Type="http://schemas.openxmlformats.org/officeDocument/2006/relationships/hyperlink" Target="consultantplus://offline/ref=C028C6EB09A949CAC47C112E7F072492147C05AA10319D2A3FC3C056777D22FDD750A5B3C7F49DCE8B7DCB534240B5C9DC6CCE76EACB86C0s5y9W" TargetMode="External"/><Relationship Id="rId7" Type="http://schemas.openxmlformats.org/officeDocument/2006/relationships/hyperlink" Target="consultantplus://offline/ref=C028C6EB09A949CAC47C112E7F072492147D07A819319D2A3FC3C056777D22FDC550FDBFC5F382CE89689D0204s1y6W" TargetMode="External"/><Relationship Id="rId2" Type="http://schemas.openxmlformats.org/officeDocument/2006/relationships/hyperlink" Target="consultantplus://offline/ref=C028C6EB09A949CAC47C112E7F072492127C05AE15329D2A3FC3C056777D22FDD750A5B3C7F49CC8887DCB534240B5C9DC6CCE76EACB86C0s5y9W" TargetMode="External"/><Relationship Id="rId1" Type="http://schemas.openxmlformats.org/officeDocument/2006/relationships/slideLayout" Target="../slideLayouts/slideLayout7.xml"/><Relationship Id="rId6" Type="http://schemas.openxmlformats.org/officeDocument/2006/relationships/hyperlink" Target="consultantplus://offline/ref=C028C6EB09A949CAC47C112E7F07249211770DA317339D2A3FC3C056777D22FDC550FDBFC5F382CE89689D0204s1y6W" TargetMode="External"/><Relationship Id="rId5" Type="http://schemas.openxmlformats.org/officeDocument/2006/relationships/hyperlink" Target="consultantplus://offline/ref=C028C6EB09A949CAC47C112E7F072492147C04AE19309D2A3FC3C056777D22FDD750A5B3C7F49CC6897DCB534240B5C9DC6CCE76EACB86C0s5y9W" TargetMode="External"/><Relationship Id="rId4" Type="http://schemas.openxmlformats.org/officeDocument/2006/relationships/hyperlink" Target="consultantplus://offline/ref=C028C6EB09A949CAC47C112E7F072492147D01A218339D2A3FC3C056777D22FDC550FDBFC5F382CE89689D0204s1y6W"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35211" y="2118293"/>
            <a:ext cx="9144000" cy="2875738"/>
          </a:xfrm>
        </p:spPr>
        <p:txBody>
          <a:bodyPr>
            <a:noAutofit/>
          </a:bodyPr>
          <a:lstStyle/>
          <a:p>
            <a:r>
              <a:rPr lang="ru-RU" sz="4000" b="1" u="sng" dirty="0" smtClean="0">
                <a:solidFill>
                  <a:srgbClr val="7030A0"/>
                </a:solidFill>
                <a:uFill>
                  <a:solidFill>
                    <a:srgbClr val="FF0000"/>
                  </a:solidFill>
                </a:uFill>
                <a:latin typeface="Times New Roman" panose="02020603050405020304" pitchFamily="18" charset="0"/>
                <a:cs typeface="Times New Roman" panose="02020603050405020304" pitchFamily="18" charset="0"/>
              </a:rPr>
              <a:t/>
            </a:r>
            <a:br>
              <a:rPr lang="ru-RU" sz="4000" b="1" u="sng" dirty="0" smtClean="0">
                <a:solidFill>
                  <a:srgbClr val="7030A0"/>
                </a:solidFill>
                <a:uFill>
                  <a:solidFill>
                    <a:srgbClr val="FF0000"/>
                  </a:solidFill>
                </a:uFill>
                <a:latin typeface="Times New Roman" panose="02020603050405020304" pitchFamily="18" charset="0"/>
                <a:cs typeface="Times New Roman" panose="02020603050405020304" pitchFamily="18" charset="0"/>
              </a:rPr>
            </a:br>
            <a:r>
              <a:rPr lang="ru-RU" sz="4000" b="1" u="sng" dirty="0">
                <a:solidFill>
                  <a:srgbClr val="7030A0"/>
                </a:solidFill>
                <a:uFill>
                  <a:solidFill>
                    <a:srgbClr val="FF0000"/>
                  </a:solidFill>
                </a:uFill>
                <a:latin typeface="Times New Roman" panose="02020603050405020304" pitchFamily="18" charset="0"/>
                <a:cs typeface="Times New Roman" panose="02020603050405020304" pitchFamily="18" charset="0"/>
              </a:rPr>
              <a:t/>
            </a:r>
            <a:br>
              <a:rPr lang="ru-RU" sz="4000" b="1" u="sng" dirty="0">
                <a:solidFill>
                  <a:srgbClr val="7030A0"/>
                </a:solidFill>
                <a:uFill>
                  <a:solidFill>
                    <a:srgbClr val="FF0000"/>
                  </a:solidFill>
                </a:uFill>
                <a:latin typeface="Times New Roman" panose="02020603050405020304" pitchFamily="18" charset="0"/>
                <a:cs typeface="Times New Roman" panose="02020603050405020304" pitchFamily="18" charset="0"/>
              </a:rPr>
            </a:br>
            <a:r>
              <a:rPr lang="ru-RU" sz="4000" b="1" u="sng" dirty="0" smtClean="0">
                <a:solidFill>
                  <a:srgbClr val="7030A0"/>
                </a:solidFill>
                <a:uFill>
                  <a:solidFill>
                    <a:srgbClr val="FF0000"/>
                  </a:solidFill>
                </a:uFill>
                <a:latin typeface="Times New Roman" panose="02020603050405020304" pitchFamily="18" charset="0"/>
                <a:cs typeface="Times New Roman" panose="02020603050405020304" pitchFamily="18" charset="0"/>
              </a:rPr>
              <a:t/>
            </a:r>
            <a:br>
              <a:rPr lang="ru-RU" sz="4000" b="1" u="sng" dirty="0" smtClean="0">
                <a:solidFill>
                  <a:srgbClr val="7030A0"/>
                </a:solidFill>
                <a:uFill>
                  <a:solidFill>
                    <a:srgbClr val="FF0000"/>
                  </a:solidFill>
                </a:uFill>
                <a:latin typeface="Times New Roman" panose="02020603050405020304" pitchFamily="18" charset="0"/>
                <a:cs typeface="Times New Roman" panose="02020603050405020304" pitchFamily="18" charset="0"/>
              </a:rPr>
            </a:br>
            <a:r>
              <a:rPr lang="ru-RU" sz="4000" b="1" u="sng" dirty="0">
                <a:solidFill>
                  <a:srgbClr val="7030A0"/>
                </a:solidFill>
                <a:uFill>
                  <a:solidFill>
                    <a:srgbClr val="FF0000"/>
                  </a:solidFill>
                </a:uFill>
                <a:latin typeface="Times New Roman" panose="02020603050405020304" pitchFamily="18" charset="0"/>
                <a:cs typeface="Times New Roman" panose="02020603050405020304" pitchFamily="18" charset="0"/>
              </a:rPr>
              <a:t/>
            </a:r>
            <a:br>
              <a:rPr lang="ru-RU" sz="4000" b="1" u="sng" dirty="0">
                <a:solidFill>
                  <a:srgbClr val="7030A0"/>
                </a:solidFill>
                <a:uFill>
                  <a:solidFill>
                    <a:srgbClr val="FF0000"/>
                  </a:solidFill>
                </a:uFill>
                <a:latin typeface="Times New Roman" panose="02020603050405020304" pitchFamily="18" charset="0"/>
                <a:cs typeface="Times New Roman" panose="02020603050405020304" pitchFamily="18" charset="0"/>
              </a:rPr>
            </a:br>
            <a:r>
              <a:rPr lang="ru-RU" sz="4000" b="1" u="sng" dirty="0" smtClean="0">
                <a:solidFill>
                  <a:srgbClr val="7030A0"/>
                </a:solidFill>
                <a:uFill>
                  <a:solidFill>
                    <a:srgbClr val="FF0000"/>
                  </a:solidFill>
                </a:uFill>
                <a:latin typeface="Times New Roman" panose="02020603050405020304" pitchFamily="18" charset="0"/>
                <a:cs typeface="Times New Roman" panose="02020603050405020304" pitchFamily="18" charset="0"/>
              </a:rPr>
              <a:t/>
            </a:r>
            <a:br>
              <a:rPr lang="ru-RU" sz="4000" b="1" u="sng" dirty="0" smtClean="0">
                <a:solidFill>
                  <a:srgbClr val="7030A0"/>
                </a:solidFill>
                <a:uFill>
                  <a:solidFill>
                    <a:srgbClr val="FF0000"/>
                  </a:solidFill>
                </a:uFill>
                <a:latin typeface="Times New Roman" panose="02020603050405020304" pitchFamily="18" charset="0"/>
                <a:cs typeface="Times New Roman" panose="02020603050405020304" pitchFamily="18" charset="0"/>
              </a:rPr>
            </a:br>
            <a:r>
              <a:rPr lang="ru-RU" sz="4000" b="1" u="sng" dirty="0">
                <a:solidFill>
                  <a:srgbClr val="7030A0"/>
                </a:solidFill>
                <a:uFill>
                  <a:solidFill>
                    <a:srgbClr val="FF0000"/>
                  </a:solidFill>
                </a:uFill>
                <a:latin typeface="Times New Roman" panose="02020603050405020304" pitchFamily="18" charset="0"/>
                <a:cs typeface="Times New Roman" panose="02020603050405020304" pitchFamily="18" charset="0"/>
              </a:rPr>
              <a:t/>
            </a:r>
            <a:br>
              <a:rPr lang="ru-RU" sz="4000" b="1" u="sng" dirty="0">
                <a:solidFill>
                  <a:srgbClr val="7030A0"/>
                </a:solidFill>
                <a:uFill>
                  <a:solidFill>
                    <a:srgbClr val="FF0000"/>
                  </a:solidFill>
                </a:uFill>
                <a:latin typeface="Times New Roman" panose="02020603050405020304" pitchFamily="18" charset="0"/>
                <a:cs typeface="Times New Roman" panose="02020603050405020304" pitchFamily="18" charset="0"/>
              </a:rPr>
            </a:br>
            <a:r>
              <a:rPr lang="ru-RU" sz="4000" b="1" u="sng" dirty="0" smtClean="0">
                <a:solidFill>
                  <a:srgbClr val="7030A0"/>
                </a:solidFill>
                <a:uFill>
                  <a:solidFill>
                    <a:srgbClr val="FF0000"/>
                  </a:solidFill>
                </a:uFill>
                <a:latin typeface="Times New Roman" panose="02020603050405020304" pitchFamily="18" charset="0"/>
                <a:cs typeface="Times New Roman" panose="02020603050405020304" pitchFamily="18" charset="0"/>
              </a:rPr>
              <a:t/>
            </a:r>
            <a:br>
              <a:rPr lang="ru-RU" sz="4000" b="1" u="sng" dirty="0" smtClean="0">
                <a:solidFill>
                  <a:srgbClr val="7030A0"/>
                </a:solidFill>
                <a:uFill>
                  <a:solidFill>
                    <a:srgbClr val="FF0000"/>
                  </a:solidFill>
                </a:uFill>
                <a:latin typeface="Times New Roman" panose="02020603050405020304" pitchFamily="18" charset="0"/>
                <a:cs typeface="Times New Roman" panose="02020603050405020304" pitchFamily="18" charset="0"/>
              </a:rPr>
            </a:br>
            <a:r>
              <a:rPr lang="ru-RU" sz="4000" b="1" u="sng" dirty="0" smtClean="0">
                <a:solidFill>
                  <a:srgbClr val="7030A0"/>
                </a:solidFill>
                <a:uFill>
                  <a:solidFill>
                    <a:srgbClr val="FF0000"/>
                  </a:solidFill>
                </a:uFill>
                <a:latin typeface="Times New Roman" panose="02020603050405020304" pitchFamily="18" charset="0"/>
                <a:cs typeface="Times New Roman" panose="02020603050405020304" pitchFamily="18" charset="0"/>
              </a:rPr>
              <a:t>Бюджет для граждан к решению </a:t>
            </a:r>
            <a:r>
              <a:rPr lang="ru-RU" sz="4000" b="1" u="sng" dirty="0" smtClean="0">
                <a:solidFill>
                  <a:srgbClr val="7030A0"/>
                </a:solidFill>
                <a:uFill>
                  <a:solidFill>
                    <a:srgbClr val="FF0000"/>
                  </a:solidFill>
                </a:uFill>
                <a:latin typeface="Times New Roman" panose="02020603050405020304" pitchFamily="18" charset="0"/>
                <a:cs typeface="Times New Roman" panose="02020603050405020304" pitchFamily="18" charset="0"/>
              </a:rPr>
              <a:t>об утверждении бюджета </a:t>
            </a:r>
            <a:r>
              <a:rPr lang="ru-RU" sz="4000" b="1" u="sng" dirty="0" err="1" smtClean="0">
                <a:solidFill>
                  <a:srgbClr val="7030A0"/>
                </a:solidFill>
                <a:uFill>
                  <a:solidFill>
                    <a:srgbClr val="FF0000"/>
                  </a:solidFill>
                </a:uFill>
                <a:latin typeface="Times New Roman" panose="02020603050405020304" pitchFamily="18" charset="0"/>
                <a:cs typeface="Times New Roman" panose="02020603050405020304" pitchFamily="18" charset="0"/>
              </a:rPr>
              <a:t>Смидовичского</a:t>
            </a:r>
            <a:r>
              <a:rPr lang="ru-RU" sz="4000" b="1" u="sng" dirty="0" smtClean="0">
                <a:solidFill>
                  <a:srgbClr val="7030A0"/>
                </a:solidFill>
                <a:uFill>
                  <a:solidFill>
                    <a:srgbClr val="FF0000"/>
                  </a:solidFill>
                </a:uFill>
                <a:latin typeface="Times New Roman" panose="02020603050405020304" pitchFamily="18" charset="0"/>
                <a:cs typeface="Times New Roman" panose="02020603050405020304" pitchFamily="18" charset="0"/>
              </a:rPr>
              <a:t> муниципального района</a:t>
            </a:r>
            <a:br>
              <a:rPr lang="ru-RU" sz="4000" b="1" u="sng" dirty="0" smtClean="0">
                <a:solidFill>
                  <a:srgbClr val="7030A0"/>
                </a:solidFill>
                <a:uFill>
                  <a:solidFill>
                    <a:srgbClr val="FF0000"/>
                  </a:solidFill>
                </a:uFill>
                <a:latin typeface="Times New Roman" panose="02020603050405020304" pitchFamily="18" charset="0"/>
                <a:cs typeface="Times New Roman" panose="02020603050405020304" pitchFamily="18" charset="0"/>
              </a:rPr>
            </a:br>
            <a:r>
              <a:rPr lang="ru-RU" sz="4000" b="1" u="sng" dirty="0" smtClean="0">
                <a:solidFill>
                  <a:srgbClr val="7030A0"/>
                </a:solidFill>
                <a:uFill>
                  <a:solidFill>
                    <a:srgbClr val="FF0000"/>
                  </a:solidFill>
                </a:uFill>
                <a:latin typeface="Times New Roman" panose="02020603050405020304" pitchFamily="18" charset="0"/>
                <a:cs typeface="Times New Roman" panose="02020603050405020304" pitchFamily="18" charset="0"/>
              </a:rPr>
              <a:t>на 2023 год и плановый период 2024 и 2025 годов</a:t>
            </a:r>
            <a:endParaRPr lang="ru-RU" sz="4000" b="1" u="sng" dirty="0">
              <a:solidFill>
                <a:srgbClr val="7030A0"/>
              </a:solidFill>
              <a:uFill>
                <a:solidFill>
                  <a:srgbClr val="FF0000"/>
                </a:solidFill>
              </a:u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486930" y="6069089"/>
            <a:ext cx="9144000" cy="656924"/>
          </a:xfrm>
        </p:spPr>
        <p:txBody>
          <a:bodyPr>
            <a:normAutofit/>
          </a:bodyPr>
          <a:lstStyle/>
          <a:p>
            <a:r>
              <a:rPr lang="ru-RU" sz="2600" b="1" u="sng" dirty="0" smtClean="0">
                <a:solidFill>
                  <a:srgbClr val="7030A0"/>
                </a:solidFill>
                <a:latin typeface="Times New Roman" panose="02020603050405020304" pitchFamily="18" charset="0"/>
                <a:cs typeface="Times New Roman" panose="02020603050405020304" pitchFamily="18" charset="0"/>
              </a:rPr>
              <a:t>МО </a:t>
            </a:r>
            <a:r>
              <a:rPr lang="ru-RU" sz="2600" b="1" u="sng" dirty="0" err="1" smtClean="0">
                <a:solidFill>
                  <a:srgbClr val="7030A0"/>
                </a:solidFill>
                <a:latin typeface="Times New Roman" panose="02020603050405020304" pitchFamily="18" charset="0"/>
                <a:cs typeface="Times New Roman" panose="02020603050405020304" pitchFamily="18" charset="0"/>
              </a:rPr>
              <a:t>Смидовичский</a:t>
            </a:r>
            <a:r>
              <a:rPr lang="ru-RU" sz="2600" b="1" u="sng" dirty="0" smtClean="0">
                <a:solidFill>
                  <a:srgbClr val="7030A0"/>
                </a:solidFill>
                <a:latin typeface="Times New Roman" panose="02020603050405020304" pitchFamily="18" charset="0"/>
                <a:cs typeface="Times New Roman" panose="02020603050405020304" pitchFamily="18" charset="0"/>
              </a:rPr>
              <a:t> </a:t>
            </a:r>
            <a:r>
              <a:rPr lang="ru-RU" sz="2600" b="1" u="sng" dirty="0" smtClean="0">
                <a:solidFill>
                  <a:srgbClr val="7030A0"/>
                </a:solidFill>
                <a:latin typeface="Times New Roman" panose="02020603050405020304" pitchFamily="18" charset="0"/>
                <a:cs typeface="Times New Roman" panose="02020603050405020304" pitchFamily="18" charset="0"/>
              </a:rPr>
              <a:t>муниципальный район</a:t>
            </a:r>
            <a:endParaRPr lang="ru-RU" sz="2600" b="1" u="sng"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95214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54871" y="542109"/>
            <a:ext cx="3071675" cy="523220"/>
          </a:xfrm>
          <a:prstGeom prst="rect">
            <a:avLst/>
          </a:prstGeom>
          <a:noFill/>
        </p:spPr>
        <p:txBody>
          <a:bodyPr wrap="none" rtlCol="0">
            <a:spAutoFit/>
          </a:bodyPr>
          <a:lstStyle/>
          <a:p>
            <a:pPr algn="ctr"/>
            <a:r>
              <a:rPr lang="ru-RU" sz="2800" u="sng" dirty="0" smtClean="0">
                <a:solidFill>
                  <a:srgbClr val="C00000"/>
                </a:solidFill>
                <a:latin typeface="Times New Roman" panose="02020603050405020304" pitchFamily="18" charset="0"/>
                <a:cs typeface="Times New Roman" panose="02020603050405020304" pitchFamily="18" charset="0"/>
              </a:rPr>
              <a:t>Основные понятия</a:t>
            </a:r>
            <a:endParaRPr lang="ru-RU" sz="2800" u="sng" dirty="0">
              <a:solidFill>
                <a:srgbClr val="C00000"/>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221381" y="1251284"/>
            <a:ext cx="11858761" cy="4524315"/>
          </a:xfrm>
          <a:prstGeom prst="rect">
            <a:avLst/>
          </a:prstGeom>
          <a:noFill/>
        </p:spPr>
        <p:txBody>
          <a:bodyPr wrap="square" rtlCol="0">
            <a:spAutoFit/>
          </a:bodyPr>
          <a:lstStyle/>
          <a:p>
            <a:pPr algn="just"/>
            <a:r>
              <a:rPr lang="ru-RU" sz="1600" u="sng" dirty="0" smtClean="0">
                <a:solidFill>
                  <a:srgbClr val="0070C0"/>
                </a:solidFill>
                <a:latin typeface="Times New Roman" panose="02020603050405020304" pitchFamily="18" charset="0"/>
                <a:cs typeface="Times New Roman" panose="02020603050405020304" pitchFamily="18" charset="0"/>
              </a:rPr>
              <a:t>бюджет</a:t>
            </a:r>
            <a:r>
              <a:rPr lang="ru-RU" sz="1600" dirty="0" smtClean="0">
                <a:solidFill>
                  <a:srgbClr val="0070C0"/>
                </a:solidFill>
                <a:latin typeface="Times New Roman" panose="02020603050405020304" pitchFamily="18" charset="0"/>
                <a:cs typeface="Times New Roman" panose="02020603050405020304" pitchFamily="18" charset="0"/>
              </a:rPr>
              <a:t> - форма образования и расходования денежных средств, предназначенных для финансового обеспечения задач </a:t>
            </a:r>
          </a:p>
          <a:p>
            <a:pPr algn="just"/>
            <a:r>
              <a:rPr lang="ru-RU" sz="1600" dirty="0" smtClean="0">
                <a:solidFill>
                  <a:srgbClr val="0070C0"/>
                </a:solidFill>
                <a:latin typeface="Times New Roman" panose="02020603050405020304" pitchFamily="18" charset="0"/>
                <a:cs typeface="Times New Roman" panose="02020603050405020304" pitchFamily="18" charset="0"/>
              </a:rPr>
              <a:t>и функций государства и местного самоуправления</a:t>
            </a:r>
          </a:p>
          <a:p>
            <a:pPr algn="just"/>
            <a:endParaRPr lang="ru-RU" sz="1600" dirty="0">
              <a:solidFill>
                <a:srgbClr val="0070C0"/>
              </a:solidFill>
              <a:latin typeface="Times New Roman" panose="02020603050405020304" pitchFamily="18" charset="0"/>
              <a:cs typeface="Times New Roman" panose="02020603050405020304" pitchFamily="18" charset="0"/>
            </a:endParaRPr>
          </a:p>
          <a:p>
            <a:pPr algn="just"/>
            <a:r>
              <a:rPr lang="ru-RU" sz="1600" u="sng" dirty="0" smtClean="0">
                <a:solidFill>
                  <a:srgbClr val="0070C0"/>
                </a:solidFill>
                <a:latin typeface="Times New Roman" panose="02020603050405020304" pitchFamily="18" charset="0"/>
                <a:cs typeface="Times New Roman" panose="02020603050405020304" pitchFamily="18" charset="0"/>
              </a:rPr>
              <a:t>доходы бюджета </a:t>
            </a:r>
            <a:r>
              <a:rPr lang="ru-RU" sz="1600" dirty="0" smtClean="0">
                <a:solidFill>
                  <a:srgbClr val="0070C0"/>
                </a:solidFill>
                <a:latin typeface="Times New Roman" panose="02020603050405020304" pitchFamily="18" charset="0"/>
                <a:cs typeface="Times New Roman" panose="02020603050405020304" pitchFamily="18" charset="0"/>
              </a:rPr>
              <a:t>- денежные средства поступающие в бюджет </a:t>
            </a:r>
          </a:p>
          <a:p>
            <a:pPr algn="just"/>
            <a:endParaRPr lang="ru-RU" sz="1600" dirty="0" smtClean="0">
              <a:solidFill>
                <a:srgbClr val="0070C0"/>
              </a:solidFill>
              <a:latin typeface="Times New Roman" panose="02020603050405020304" pitchFamily="18" charset="0"/>
              <a:cs typeface="Times New Roman" panose="02020603050405020304" pitchFamily="18" charset="0"/>
            </a:endParaRPr>
          </a:p>
          <a:p>
            <a:pPr algn="just"/>
            <a:r>
              <a:rPr lang="ru-RU" sz="1600" u="sng" dirty="0" smtClean="0">
                <a:solidFill>
                  <a:srgbClr val="0070C0"/>
                </a:solidFill>
                <a:latin typeface="Times New Roman" panose="02020603050405020304" pitchFamily="18" charset="0"/>
                <a:cs typeface="Times New Roman" panose="02020603050405020304" pitchFamily="18" charset="0"/>
              </a:rPr>
              <a:t>расходы бюджета </a:t>
            </a:r>
            <a:r>
              <a:rPr lang="ru-RU" sz="1600" dirty="0" smtClean="0">
                <a:solidFill>
                  <a:srgbClr val="0070C0"/>
                </a:solidFill>
                <a:latin typeface="Times New Roman" panose="02020603050405020304" pitchFamily="18" charset="0"/>
                <a:cs typeface="Times New Roman" panose="02020603050405020304" pitchFamily="18" charset="0"/>
              </a:rPr>
              <a:t>-денежные средства выплачиваемые из бюджета </a:t>
            </a:r>
          </a:p>
          <a:p>
            <a:pPr algn="just"/>
            <a:endParaRPr lang="ru-RU" sz="1600" dirty="0" smtClean="0">
              <a:solidFill>
                <a:srgbClr val="0070C0"/>
              </a:solidFill>
              <a:latin typeface="Times New Roman" panose="02020603050405020304" pitchFamily="18" charset="0"/>
              <a:cs typeface="Times New Roman" panose="02020603050405020304" pitchFamily="18" charset="0"/>
            </a:endParaRPr>
          </a:p>
          <a:p>
            <a:pPr algn="just"/>
            <a:r>
              <a:rPr lang="ru-RU" sz="1600" u="sng" dirty="0" smtClean="0">
                <a:solidFill>
                  <a:srgbClr val="0070C0"/>
                </a:solidFill>
                <a:latin typeface="Times New Roman" panose="02020603050405020304" pitchFamily="18" charset="0"/>
                <a:cs typeface="Times New Roman" panose="02020603050405020304" pitchFamily="18" charset="0"/>
              </a:rPr>
              <a:t>дефицит бюджета </a:t>
            </a:r>
            <a:r>
              <a:rPr lang="ru-RU" sz="1600" dirty="0" smtClean="0">
                <a:solidFill>
                  <a:srgbClr val="0070C0"/>
                </a:solidFill>
                <a:latin typeface="Times New Roman" panose="02020603050405020304" pitchFamily="18" charset="0"/>
                <a:cs typeface="Times New Roman" panose="02020603050405020304" pitchFamily="18" charset="0"/>
              </a:rPr>
              <a:t>- превышение расходов бюджета над его доходами</a:t>
            </a:r>
          </a:p>
          <a:p>
            <a:pPr algn="just"/>
            <a:endParaRPr lang="ru-RU" sz="1600" dirty="0" smtClean="0">
              <a:solidFill>
                <a:srgbClr val="0070C0"/>
              </a:solidFill>
              <a:latin typeface="Times New Roman" panose="02020603050405020304" pitchFamily="18" charset="0"/>
              <a:cs typeface="Times New Roman" panose="02020603050405020304" pitchFamily="18" charset="0"/>
            </a:endParaRPr>
          </a:p>
          <a:p>
            <a:pPr algn="just"/>
            <a:r>
              <a:rPr lang="ru-RU" sz="1600" u="sng" dirty="0" smtClean="0">
                <a:solidFill>
                  <a:srgbClr val="0070C0"/>
                </a:solidFill>
                <a:latin typeface="Times New Roman" panose="02020603050405020304" pitchFamily="18" charset="0"/>
                <a:cs typeface="Times New Roman" panose="02020603050405020304" pitchFamily="18" charset="0"/>
              </a:rPr>
              <a:t>профицит бюджета </a:t>
            </a:r>
            <a:r>
              <a:rPr lang="ru-RU" sz="1600" dirty="0" smtClean="0">
                <a:solidFill>
                  <a:srgbClr val="0070C0"/>
                </a:solidFill>
                <a:latin typeface="Times New Roman" panose="02020603050405020304" pitchFamily="18" charset="0"/>
                <a:cs typeface="Times New Roman" panose="02020603050405020304" pitchFamily="18" charset="0"/>
              </a:rPr>
              <a:t>- превышение доходов бюджета над его расходами</a:t>
            </a:r>
          </a:p>
          <a:p>
            <a:pPr algn="just"/>
            <a:endParaRPr lang="ru-RU" sz="1600" dirty="0" smtClean="0">
              <a:solidFill>
                <a:srgbClr val="0070C0"/>
              </a:solidFill>
              <a:latin typeface="Times New Roman" panose="02020603050405020304" pitchFamily="18" charset="0"/>
              <a:cs typeface="Times New Roman" panose="02020603050405020304" pitchFamily="18" charset="0"/>
            </a:endParaRPr>
          </a:p>
          <a:p>
            <a:pPr algn="just"/>
            <a:r>
              <a:rPr lang="ru-RU" sz="1600" u="sng" dirty="0" smtClean="0">
                <a:solidFill>
                  <a:srgbClr val="0070C0"/>
                </a:solidFill>
                <a:latin typeface="Times New Roman" panose="02020603050405020304" pitchFamily="18" charset="0"/>
                <a:cs typeface="Times New Roman" panose="02020603050405020304" pitchFamily="18" charset="0"/>
              </a:rPr>
              <a:t>бюджетный процесс </a:t>
            </a:r>
            <a:r>
              <a:rPr lang="ru-RU" sz="1600" dirty="0" smtClean="0">
                <a:solidFill>
                  <a:srgbClr val="0070C0"/>
                </a:solidFill>
                <a:latin typeface="Times New Roman" panose="02020603050405020304" pitchFamily="18" charset="0"/>
                <a:cs typeface="Times New Roman" panose="02020603050405020304" pitchFamily="18" charset="0"/>
              </a:rPr>
              <a:t>- регламентируемая законодательством деятельность органов исполнительной власти, по составлению и</a:t>
            </a:r>
          </a:p>
          <a:p>
            <a:pPr algn="just"/>
            <a:r>
              <a:rPr lang="ru-RU" sz="1600" dirty="0" smtClean="0">
                <a:solidFill>
                  <a:srgbClr val="0070C0"/>
                </a:solidFill>
                <a:latin typeface="Times New Roman" panose="02020603050405020304" pitchFamily="18" charset="0"/>
                <a:cs typeface="Times New Roman" panose="02020603050405020304" pitchFamily="18" charset="0"/>
              </a:rPr>
              <a:t> рассмотрению проектов бюджетов, утверждению и исполнению бюджетов, контролю за их исполнением, осуществлению</a:t>
            </a:r>
          </a:p>
          <a:p>
            <a:pPr algn="just"/>
            <a:r>
              <a:rPr lang="ru-RU" sz="1600" dirty="0" smtClean="0">
                <a:solidFill>
                  <a:srgbClr val="0070C0"/>
                </a:solidFill>
                <a:latin typeface="Times New Roman" panose="02020603050405020304" pitchFamily="18" charset="0"/>
                <a:cs typeface="Times New Roman" panose="02020603050405020304" pitchFamily="18" charset="0"/>
              </a:rPr>
              <a:t>бюджетного учета, составлению, внешней проверке, рассмотрению и утверждению бюджетной отчетности</a:t>
            </a:r>
          </a:p>
          <a:p>
            <a:pPr algn="just"/>
            <a:endParaRPr lang="ru-RU" sz="1600" dirty="0" smtClean="0">
              <a:solidFill>
                <a:srgbClr val="0070C0"/>
              </a:solidFill>
              <a:latin typeface="Times New Roman" panose="02020603050405020304" pitchFamily="18" charset="0"/>
              <a:cs typeface="Times New Roman" panose="02020603050405020304" pitchFamily="18" charset="0"/>
            </a:endParaRPr>
          </a:p>
          <a:p>
            <a:pPr algn="just"/>
            <a:r>
              <a:rPr lang="ru-RU" sz="1600" u="sng" dirty="0" smtClean="0">
                <a:solidFill>
                  <a:srgbClr val="0070C0"/>
                </a:solidFill>
                <a:latin typeface="Times New Roman" panose="02020603050405020304" pitchFamily="18" charset="0"/>
                <a:cs typeface="Times New Roman" panose="02020603050405020304" pitchFamily="18" charset="0"/>
              </a:rPr>
              <a:t>межбюджетные трансферты </a:t>
            </a:r>
            <a:r>
              <a:rPr lang="ru-RU" sz="1600" dirty="0" smtClean="0">
                <a:solidFill>
                  <a:srgbClr val="0070C0"/>
                </a:solidFill>
                <a:latin typeface="Times New Roman" panose="02020603050405020304" pitchFamily="18" charset="0"/>
                <a:cs typeface="Times New Roman" panose="02020603050405020304" pitchFamily="18" charset="0"/>
              </a:rPr>
              <a:t>- средства, предоставляемые одним бюджетом бюджетной системы другому бюджету бюджетной системы</a:t>
            </a:r>
          </a:p>
          <a:p>
            <a:endParaRPr lang="ru-RU" sz="16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94247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8381" y="721895"/>
            <a:ext cx="11770723" cy="5355312"/>
          </a:xfrm>
          <a:prstGeom prst="rect">
            <a:avLst/>
          </a:prstGeom>
          <a:noFill/>
        </p:spPr>
        <p:txBody>
          <a:bodyPr wrap="none" rtlCol="0">
            <a:spAutoFit/>
          </a:bodyPr>
          <a:lstStyle/>
          <a:p>
            <a:pPr algn="just"/>
            <a:r>
              <a:rPr lang="ru-RU" u="sng" dirty="0" smtClean="0">
                <a:solidFill>
                  <a:srgbClr val="0070C0"/>
                </a:solidFill>
                <a:latin typeface="Times New Roman" panose="02020603050405020304" pitchFamily="18" charset="0"/>
                <a:cs typeface="Times New Roman" panose="02020603050405020304" pitchFamily="18" charset="0"/>
              </a:rPr>
              <a:t>дотации</a:t>
            </a:r>
            <a:r>
              <a:rPr lang="ru-RU" dirty="0" smtClean="0">
                <a:solidFill>
                  <a:srgbClr val="0070C0"/>
                </a:solidFill>
                <a:latin typeface="Times New Roman" panose="02020603050405020304" pitchFamily="18" charset="0"/>
                <a:cs typeface="Times New Roman" panose="02020603050405020304" pitchFamily="18" charset="0"/>
              </a:rPr>
              <a:t> - межбюджетные трансферты, предоставляемые на безвозмездной и безвозвратной основе без установления </a:t>
            </a:r>
          </a:p>
          <a:p>
            <a:pPr algn="just"/>
            <a:r>
              <a:rPr lang="ru-RU" dirty="0" smtClean="0">
                <a:solidFill>
                  <a:srgbClr val="0070C0"/>
                </a:solidFill>
                <a:latin typeface="Times New Roman" panose="02020603050405020304" pitchFamily="18" charset="0"/>
                <a:cs typeface="Times New Roman" panose="02020603050405020304" pitchFamily="18" charset="0"/>
              </a:rPr>
              <a:t>направлений и (или) условий их использования</a:t>
            </a:r>
          </a:p>
          <a:p>
            <a:pPr algn="just"/>
            <a:endParaRPr lang="ru-RU" dirty="0" smtClean="0">
              <a:solidFill>
                <a:srgbClr val="0070C0"/>
              </a:solidFill>
              <a:latin typeface="Times New Roman" panose="02020603050405020304" pitchFamily="18" charset="0"/>
              <a:cs typeface="Times New Roman" panose="02020603050405020304" pitchFamily="18" charset="0"/>
            </a:endParaRPr>
          </a:p>
          <a:p>
            <a:pPr algn="just"/>
            <a:r>
              <a:rPr lang="ru-RU" u="sng" dirty="0" smtClean="0">
                <a:solidFill>
                  <a:srgbClr val="0070C0"/>
                </a:solidFill>
                <a:latin typeface="Times New Roman" panose="02020603050405020304" pitchFamily="18" charset="0"/>
                <a:cs typeface="Times New Roman" panose="02020603050405020304" pitchFamily="18" charset="0"/>
              </a:rPr>
              <a:t>субсидия</a:t>
            </a:r>
            <a:r>
              <a:rPr lang="ru-RU" dirty="0" smtClean="0">
                <a:solidFill>
                  <a:srgbClr val="0070C0"/>
                </a:solidFill>
                <a:latin typeface="Times New Roman" panose="02020603050405020304" pitchFamily="18" charset="0"/>
                <a:cs typeface="Times New Roman" panose="02020603050405020304" pitchFamily="18" charset="0"/>
              </a:rPr>
              <a:t> - бюджетные средства, предоставляемые юридическим и физическим лицам, бюджету другого уровня на </a:t>
            </a:r>
          </a:p>
          <a:p>
            <a:pPr algn="just"/>
            <a:r>
              <a:rPr lang="ru-RU" dirty="0" smtClean="0">
                <a:solidFill>
                  <a:srgbClr val="0070C0"/>
                </a:solidFill>
                <a:latin typeface="Times New Roman" panose="02020603050405020304" pitchFamily="18" charset="0"/>
                <a:cs typeface="Times New Roman" panose="02020603050405020304" pitchFamily="18" charset="0"/>
              </a:rPr>
              <a:t>условиях долевого финансирования программ, отраслей, предприятий и т.д.</a:t>
            </a:r>
          </a:p>
          <a:p>
            <a:pPr algn="just"/>
            <a:endParaRPr lang="ru-RU" dirty="0" smtClean="0">
              <a:solidFill>
                <a:srgbClr val="0070C0"/>
              </a:solidFill>
              <a:latin typeface="Times New Roman" panose="02020603050405020304" pitchFamily="18" charset="0"/>
              <a:cs typeface="Times New Roman" panose="02020603050405020304" pitchFamily="18" charset="0"/>
            </a:endParaRPr>
          </a:p>
          <a:p>
            <a:pPr algn="just"/>
            <a:r>
              <a:rPr lang="ru-RU" u="sng" dirty="0" smtClean="0">
                <a:solidFill>
                  <a:srgbClr val="0070C0"/>
                </a:solidFill>
                <a:latin typeface="Times New Roman" panose="02020603050405020304" pitchFamily="18" charset="0"/>
                <a:cs typeface="Times New Roman" panose="02020603050405020304" pitchFamily="18" charset="0"/>
              </a:rPr>
              <a:t>субвенция</a:t>
            </a:r>
            <a:r>
              <a:rPr lang="ru-RU" dirty="0" smtClean="0">
                <a:solidFill>
                  <a:srgbClr val="0070C0"/>
                </a:solidFill>
                <a:latin typeface="Times New Roman" panose="02020603050405020304" pitchFamily="18" charset="0"/>
                <a:cs typeface="Times New Roman" panose="02020603050405020304" pitchFamily="18" charset="0"/>
              </a:rPr>
              <a:t> - бюджетные средства, предоставляемые бюджету другого уровня на безвозвратной и безвозмездной </a:t>
            </a:r>
          </a:p>
          <a:p>
            <a:pPr algn="just"/>
            <a:r>
              <a:rPr lang="ru-RU" dirty="0" smtClean="0">
                <a:solidFill>
                  <a:srgbClr val="0070C0"/>
                </a:solidFill>
                <a:latin typeface="Times New Roman" panose="02020603050405020304" pitchFamily="18" charset="0"/>
                <a:cs typeface="Times New Roman" panose="02020603050405020304" pitchFamily="18" charset="0"/>
              </a:rPr>
              <a:t>основе на осуществление целевых расходов</a:t>
            </a:r>
          </a:p>
          <a:p>
            <a:pPr algn="just"/>
            <a:endParaRPr lang="ru-RU" dirty="0" smtClean="0">
              <a:solidFill>
                <a:srgbClr val="0070C0"/>
              </a:solidFill>
              <a:latin typeface="Times New Roman" panose="02020603050405020304" pitchFamily="18" charset="0"/>
              <a:cs typeface="Times New Roman" panose="02020603050405020304" pitchFamily="18" charset="0"/>
            </a:endParaRPr>
          </a:p>
          <a:p>
            <a:pPr algn="just"/>
            <a:r>
              <a:rPr lang="ru-RU" u="sng" dirty="0" smtClean="0">
                <a:solidFill>
                  <a:srgbClr val="0070C0"/>
                </a:solidFill>
                <a:latin typeface="Times New Roman" panose="02020603050405020304" pitchFamily="18" charset="0"/>
                <a:cs typeface="Times New Roman" panose="02020603050405020304" pitchFamily="18" charset="0"/>
              </a:rPr>
              <a:t>государственный или муниципальный долг</a:t>
            </a:r>
            <a:r>
              <a:rPr lang="ru-RU" dirty="0" smtClean="0">
                <a:solidFill>
                  <a:srgbClr val="0070C0"/>
                </a:solidFill>
                <a:latin typeface="Times New Roman" panose="02020603050405020304" pitchFamily="18" charset="0"/>
                <a:cs typeface="Times New Roman" panose="02020603050405020304" pitchFamily="18" charset="0"/>
              </a:rPr>
              <a:t> - обязательства, возникающие из государственных или муниципальных </a:t>
            </a:r>
          </a:p>
          <a:p>
            <a:pPr algn="just"/>
            <a:r>
              <a:rPr lang="ru-RU" dirty="0" smtClean="0">
                <a:solidFill>
                  <a:srgbClr val="0070C0"/>
                </a:solidFill>
                <a:latin typeface="Times New Roman" panose="02020603050405020304" pitchFamily="18" charset="0"/>
                <a:cs typeface="Times New Roman" panose="02020603050405020304" pitchFamily="18" charset="0"/>
              </a:rPr>
              <a:t>заимствований, гарантий по обязательствам третьих лиц, другие обязательства в соответствии с видами долговых </a:t>
            </a:r>
          </a:p>
          <a:p>
            <a:pPr algn="just"/>
            <a:r>
              <a:rPr lang="ru-RU" dirty="0" smtClean="0">
                <a:solidFill>
                  <a:srgbClr val="0070C0"/>
                </a:solidFill>
                <a:latin typeface="Times New Roman" panose="02020603050405020304" pitchFamily="18" charset="0"/>
                <a:cs typeface="Times New Roman" panose="02020603050405020304" pitchFamily="18" charset="0"/>
              </a:rPr>
              <a:t>обязательств, установленными Бюджетным Кодексом, принятые на себя Российской Федерацией, субъектом </a:t>
            </a:r>
          </a:p>
          <a:p>
            <a:pPr algn="just"/>
            <a:r>
              <a:rPr lang="ru-RU" dirty="0" smtClean="0">
                <a:solidFill>
                  <a:srgbClr val="0070C0"/>
                </a:solidFill>
                <a:latin typeface="Times New Roman" panose="02020603050405020304" pitchFamily="18" charset="0"/>
                <a:cs typeface="Times New Roman" panose="02020603050405020304" pitchFamily="18" charset="0"/>
              </a:rPr>
              <a:t>Российской Федерации или муниципальным образованием</a:t>
            </a:r>
          </a:p>
          <a:p>
            <a:pPr algn="just"/>
            <a:endParaRPr lang="ru-RU" dirty="0">
              <a:solidFill>
                <a:srgbClr val="0070C0"/>
              </a:solidFill>
              <a:latin typeface="Times New Roman" panose="02020603050405020304" pitchFamily="18" charset="0"/>
              <a:cs typeface="Times New Roman" panose="02020603050405020304" pitchFamily="18" charset="0"/>
            </a:endParaRPr>
          </a:p>
          <a:p>
            <a:pPr algn="just"/>
            <a:r>
              <a:rPr lang="ru-RU" u="sng" dirty="0" smtClean="0">
                <a:solidFill>
                  <a:srgbClr val="0070C0"/>
                </a:solidFill>
                <a:latin typeface="Times New Roman" panose="02020603050405020304" pitchFamily="18" charset="0"/>
                <a:cs typeface="Times New Roman" panose="02020603050405020304" pitchFamily="18" charset="0"/>
              </a:rPr>
              <a:t>консолидированный бюджет </a:t>
            </a:r>
            <a:r>
              <a:rPr lang="ru-RU" dirty="0" smtClean="0">
                <a:solidFill>
                  <a:srgbClr val="0070C0"/>
                </a:solidFill>
                <a:latin typeface="Times New Roman" panose="02020603050405020304" pitchFamily="18" charset="0"/>
                <a:cs typeface="Times New Roman" panose="02020603050405020304" pitchFamily="18" charset="0"/>
              </a:rPr>
              <a:t>- свод бюджетов бюджетной системы Российской Федерации на соответствующей </a:t>
            </a:r>
          </a:p>
          <a:p>
            <a:pPr algn="just"/>
            <a:r>
              <a:rPr lang="ru-RU" dirty="0" smtClean="0">
                <a:solidFill>
                  <a:srgbClr val="0070C0"/>
                </a:solidFill>
                <a:latin typeface="Times New Roman" panose="02020603050405020304" pitchFamily="18" charset="0"/>
                <a:cs typeface="Times New Roman" panose="02020603050405020304" pitchFamily="18" charset="0"/>
              </a:rPr>
              <a:t>территории (за исключением бюджетов государственных внебюджетных фондов) без учета межбюджетных </a:t>
            </a:r>
          </a:p>
          <a:p>
            <a:pPr algn="just"/>
            <a:r>
              <a:rPr lang="ru-RU" dirty="0" smtClean="0">
                <a:solidFill>
                  <a:srgbClr val="0070C0"/>
                </a:solidFill>
                <a:latin typeface="Times New Roman" panose="02020603050405020304" pitchFamily="18" charset="0"/>
                <a:cs typeface="Times New Roman" panose="02020603050405020304" pitchFamily="18" charset="0"/>
              </a:rPr>
              <a:t>трансфертов между этими бюджетами</a:t>
            </a:r>
          </a:p>
          <a:p>
            <a:endParaRPr lang="ru-RU" dirty="0" smtClean="0">
              <a:solidFill>
                <a:srgbClr val="0070C0"/>
              </a:solidFill>
              <a:latin typeface="Times New Roman" panose="02020603050405020304" pitchFamily="18" charset="0"/>
              <a:cs typeface="Times New Roman" panose="02020603050405020304" pitchFamily="18" charset="0"/>
            </a:endParaRPr>
          </a:p>
          <a:p>
            <a:endParaRPr lang="ru-RU"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5352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3886" y="481263"/>
            <a:ext cx="11861509" cy="461665"/>
          </a:xfrm>
          <a:prstGeom prst="rect">
            <a:avLst/>
          </a:prstGeom>
          <a:noFill/>
        </p:spPr>
        <p:txBody>
          <a:bodyPr wrap="square" rtlCol="0">
            <a:spAutoFit/>
          </a:bodyPr>
          <a:lstStyle/>
          <a:p>
            <a:r>
              <a:rPr lang="ru-RU" sz="2400" u="sng" dirty="0" smtClean="0">
                <a:solidFill>
                  <a:srgbClr val="C00000"/>
                </a:solidFill>
                <a:latin typeface="Times New Roman" panose="02020603050405020304" pitchFamily="18" charset="0"/>
                <a:cs typeface="Times New Roman" panose="02020603050405020304" pitchFamily="18" charset="0"/>
              </a:rPr>
              <a:t>Административно-территориальное деление </a:t>
            </a:r>
            <a:r>
              <a:rPr lang="ru-RU" sz="2400" u="sng" dirty="0" err="1" smtClean="0">
                <a:solidFill>
                  <a:srgbClr val="C00000"/>
                </a:solidFill>
                <a:latin typeface="Times New Roman" panose="02020603050405020304" pitchFamily="18" charset="0"/>
                <a:cs typeface="Times New Roman" panose="02020603050405020304" pitchFamily="18" charset="0"/>
              </a:rPr>
              <a:t>Смидовичского</a:t>
            </a:r>
            <a:r>
              <a:rPr lang="ru-RU" sz="2400" u="sng" dirty="0" smtClean="0">
                <a:solidFill>
                  <a:srgbClr val="C00000"/>
                </a:solidFill>
                <a:latin typeface="Times New Roman" panose="02020603050405020304" pitchFamily="18" charset="0"/>
                <a:cs typeface="Times New Roman" panose="02020603050405020304" pitchFamily="18" charset="0"/>
              </a:rPr>
              <a:t> муниципального района</a:t>
            </a:r>
            <a:endParaRPr lang="ru-RU" sz="2400" u="sng" dirty="0">
              <a:solidFill>
                <a:srgbClr val="C0000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302404" y="1203158"/>
            <a:ext cx="11614942" cy="3477875"/>
          </a:xfrm>
          <a:prstGeom prst="rect">
            <a:avLst/>
          </a:prstGeom>
          <a:noFill/>
        </p:spPr>
        <p:txBody>
          <a:bodyPr wrap="square" rtlCol="0">
            <a:spAutoFit/>
          </a:bodyPr>
          <a:lstStyle/>
          <a:p>
            <a:pPr algn="just"/>
            <a:r>
              <a:rPr lang="ru-RU" sz="2000" dirty="0" err="1" smtClean="0">
                <a:solidFill>
                  <a:srgbClr val="0070C0"/>
                </a:solidFill>
                <a:latin typeface="Times New Roman" panose="02020603050405020304" pitchFamily="18" charset="0"/>
                <a:cs typeface="Times New Roman" panose="02020603050405020304" pitchFamily="18" charset="0"/>
              </a:rPr>
              <a:t>Смидовичский</a:t>
            </a:r>
            <a:r>
              <a:rPr lang="ru-RU" sz="2000" dirty="0" smtClean="0">
                <a:solidFill>
                  <a:srgbClr val="0070C0"/>
                </a:solidFill>
                <a:latin typeface="Times New Roman" panose="02020603050405020304" pitchFamily="18" charset="0"/>
                <a:cs typeface="Times New Roman" panose="02020603050405020304" pitchFamily="18" charset="0"/>
              </a:rPr>
              <a:t> муниципальный район входит в состав Еврейской автономной области, относящегося к </a:t>
            </a:r>
          </a:p>
          <a:p>
            <a:pPr algn="just"/>
            <a:r>
              <a:rPr lang="ru-RU" sz="2000" dirty="0" smtClean="0">
                <a:solidFill>
                  <a:srgbClr val="0070C0"/>
                </a:solidFill>
                <a:latin typeface="Times New Roman" panose="02020603050405020304" pitchFamily="18" charset="0"/>
                <a:cs typeface="Times New Roman" panose="02020603050405020304" pitchFamily="18" charset="0"/>
              </a:rPr>
              <a:t>Дальневосточному федеральному округу, и расположен в восточной части субъекта. </a:t>
            </a:r>
          </a:p>
          <a:p>
            <a:pPr algn="just"/>
            <a:endParaRPr lang="ru-RU" sz="2000" dirty="0" smtClean="0">
              <a:solidFill>
                <a:srgbClr val="0070C0"/>
              </a:solidFill>
              <a:latin typeface="Times New Roman" panose="02020603050405020304" pitchFamily="18" charset="0"/>
              <a:cs typeface="Times New Roman" panose="02020603050405020304" pitchFamily="18" charset="0"/>
            </a:endParaRPr>
          </a:p>
          <a:p>
            <a:pPr algn="just"/>
            <a:r>
              <a:rPr lang="ru-RU" sz="2000" dirty="0" smtClean="0">
                <a:solidFill>
                  <a:srgbClr val="0070C0"/>
                </a:solidFill>
                <a:latin typeface="Times New Roman" panose="02020603050405020304" pitchFamily="18" charset="0"/>
                <a:cs typeface="Times New Roman" panose="02020603050405020304" pitchFamily="18" charset="0"/>
              </a:rPr>
              <a:t>Административный центр </a:t>
            </a:r>
            <a:r>
              <a:rPr lang="ru-RU" sz="2000" dirty="0" err="1" smtClean="0">
                <a:solidFill>
                  <a:srgbClr val="0070C0"/>
                </a:solidFill>
                <a:latin typeface="Times New Roman" panose="02020603050405020304" pitchFamily="18" charset="0"/>
                <a:cs typeface="Times New Roman" panose="02020603050405020304" pitchFamily="18" charset="0"/>
              </a:rPr>
              <a:t>Смидовичского</a:t>
            </a:r>
            <a:r>
              <a:rPr lang="ru-RU" sz="2000" dirty="0" smtClean="0">
                <a:solidFill>
                  <a:srgbClr val="0070C0"/>
                </a:solidFill>
                <a:latin typeface="Times New Roman" panose="02020603050405020304" pitchFamily="18" charset="0"/>
                <a:cs typeface="Times New Roman" panose="02020603050405020304" pitchFamily="18" charset="0"/>
              </a:rPr>
              <a:t> муниципального района – </a:t>
            </a:r>
            <a:r>
              <a:rPr lang="ru-RU" sz="2000" b="1" dirty="0" smtClean="0">
                <a:solidFill>
                  <a:srgbClr val="0070C0"/>
                </a:solidFill>
                <a:latin typeface="Times New Roman" panose="02020603050405020304" pitchFamily="18" charset="0"/>
                <a:cs typeface="Times New Roman" panose="02020603050405020304" pitchFamily="18" charset="0"/>
              </a:rPr>
              <a:t>поселок Смидович</a:t>
            </a:r>
            <a:r>
              <a:rPr lang="ru-RU" sz="2000" dirty="0" smtClean="0">
                <a:solidFill>
                  <a:srgbClr val="0070C0"/>
                </a:solidFill>
                <a:latin typeface="Times New Roman" panose="02020603050405020304" pitchFamily="18" charset="0"/>
                <a:cs typeface="Times New Roman" panose="02020603050405020304" pitchFamily="18" charset="0"/>
              </a:rPr>
              <a:t>.</a:t>
            </a:r>
          </a:p>
          <a:p>
            <a:pPr algn="just"/>
            <a:endParaRPr lang="ru-RU" sz="2000" dirty="0" smtClean="0">
              <a:solidFill>
                <a:srgbClr val="0070C0"/>
              </a:solidFill>
              <a:latin typeface="Times New Roman" panose="02020603050405020304" pitchFamily="18" charset="0"/>
              <a:cs typeface="Times New Roman" panose="02020603050405020304" pitchFamily="18" charset="0"/>
            </a:endParaRPr>
          </a:p>
          <a:p>
            <a:pPr algn="just"/>
            <a:r>
              <a:rPr lang="ru-RU" sz="2000" dirty="0" smtClean="0">
                <a:solidFill>
                  <a:srgbClr val="0070C0"/>
                </a:solidFill>
                <a:latin typeface="Times New Roman" panose="02020603050405020304" pitchFamily="18" charset="0"/>
                <a:cs typeface="Times New Roman" panose="02020603050405020304" pitchFamily="18" charset="0"/>
              </a:rPr>
              <a:t>Территория </a:t>
            </a:r>
            <a:r>
              <a:rPr lang="ru-RU" sz="2000" dirty="0" err="1" smtClean="0">
                <a:solidFill>
                  <a:srgbClr val="0070C0"/>
                </a:solidFill>
                <a:latin typeface="Times New Roman" panose="02020603050405020304" pitchFamily="18" charset="0"/>
                <a:cs typeface="Times New Roman" panose="02020603050405020304" pitchFamily="18" charset="0"/>
              </a:rPr>
              <a:t>Смидовичского</a:t>
            </a:r>
            <a:r>
              <a:rPr lang="ru-RU" sz="2000" dirty="0" smtClean="0">
                <a:solidFill>
                  <a:srgbClr val="0070C0"/>
                </a:solidFill>
                <a:latin typeface="Times New Roman" panose="02020603050405020304" pitchFamily="18" charset="0"/>
                <a:cs typeface="Times New Roman" panose="02020603050405020304" pitchFamily="18" charset="0"/>
              </a:rPr>
              <a:t> муниципального района, включает в себя поселки: Волочаевка-2, Николаевка, </a:t>
            </a:r>
          </a:p>
          <a:p>
            <a:pPr algn="just"/>
            <a:r>
              <a:rPr lang="ru-RU" sz="2000" dirty="0" smtClean="0">
                <a:solidFill>
                  <a:srgbClr val="0070C0"/>
                </a:solidFill>
                <a:latin typeface="Times New Roman" panose="02020603050405020304" pitchFamily="18" charset="0"/>
                <a:cs typeface="Times New Roman" panose="02020603050405020304" pitchFamily="18" charset="0"/>
              </a:rPr>
              <a:t>Приамурский, села: Аур, Белгородское, Владимировка, Волочаевка-1, Даниловка, </a:t>
            </a:r>
            <a:r>
              <a:rPr lang="ru-RU" sz="2000" dirty="0" err="1" smtClean="0">
                <a:solidFill>
                  <a:srgbClr val="0070C0"/>
                </a:solidFill>
                <a:latin typeface="Times New Roman" panose="02020603050405020304" pitchFamily="18" charset="0"/>
                <a:cs typeface="Times New Roman" panose="02020603050405020304" pitchFamily="18" charset="0"/>
              </a:rPr>
              <a:t>Дежневка</a:t>
            </a:r>
            <a:r>
              <a:rPr lang="ru-RU" sz="2000" dirty="0" smtClean="0">
                <a:solidFill>
                  <a:srgbClr val="0070C0"/>
                </a:solidFill>
                <a:latin typeface="Times New Roman" panose="02020603050405020304" pitchFamily="18" charset="0"/>
                <a:cs typeface="Times New Roman" panose="02020603050405020304" pitchFamily="18" charset="0"/>
              </a:rPr>
              <a:t>, им. Тельмана,</a:t>
            </a:r>
          </a:p>
          <a:p>
            <a:pPr algn="just"/>
            <a:r>
              <a:rPr lang="ru-RU" sz="2000" dirty="0" err="1" smtClean="0">
                <a:solidFill>
                  <a:srgbClr val="0070C0"/>
                </a:solidFill>
                <a:latin typeface="Times New Roman" panose="02020603050405020304" pitchFamily="18" charset="0"/>
                <a:cs typeface="Times New Roman" panose="02020603050405020304" pitchFamily="18" charset="0"/>
              </a:rPr>
              <a:t>Камышовка</a:t>
            </a:r>
            <a:r>
              <a:rPr lang="ru-RU" sz="2000" dirty="0" smtClean="0">
                <a:solidFill>
                  <a:srgbClr val="0070C0"/>
                </a:solidFill>
                <a:latin typeface="Times New Roman" panose="02020603050405020304" pitchFamily="18" charset="0"/>
                <a:cs typeface="Times New Roman" panose="02020603050405020304" pitchFamily="18" charset="0"/>
              </a:rPr>
              <a:t>, Ключевое, </a:t>
            </a:r>
            <a:r>
              <a:rPr lang="ru-RU" sz="2000" dirty="0" err="1" smtClean="0">
                <a:solidFill>
                  <a:srgbClr val="0070C0"/>
                </a:solidFill>
                <a:latin typeface="Times New Roman" panose="02020603050405020304" pitchFamily="18" charset="0"/>
                <a:cs typeface="Times New Roman" panose="02020603050405020304" pitchFamily="18" charset="0"/>
              </a:rPr>
              <a:t>Нижнеспасское</a:t>
            </a:r>
            <a:r>
              <a:rPr lang="ru-RU" sz="2000" dirty="0" smtClean="0">
                <a:solidFill>
                  <a:srgbClr val="0070C0"/>
                </a:solidFill>
                <a:latin typeface="Times New Roman" panose="02020603050405020304" pitchFamily="18" charset="0"/>
                <a:cs typeface="Times New Roman" panose="02020603050405020304" pitchFamily="18" charset="0"/>
              </a:rPr>
              <a:t>, Осиновка, Партизанское, Песчаное, </a:t>
            </a:r>
            <a:r>
              <a:rPr lang="ru-RU" sz="2000" dirty="0" err="1" smtClean="0">
                <a:solidFill>
                  <a:srgbClr val="0070C0"/>
                </a:solidFill>
                <a:latin typeface="Times New Roman" panose="02020603050405020304" pitchFamily="18" charset="0"/>
                <a:cs typeface="Times New Roman" panose="02020603050405020304" pitchFamily="18" charset="0"/>
              </a:rPr>
              <a:t>Соцгородок</a:t>
            </a:r>
            <a:r>
              <a:rPr lang="ru-RU" sz="2000" dirty="0" smtClean="0">
                <a:solidFill>
                  <a:srgbClr val="0070C0"/>
                </a:solidFill>
                <a:latin typeface="Times New Roman" panose="02020603050405020304" pitchFamily="18" charset="0"/>
                <a:cs typeface="Times New Roman" panose="02020603050405020304" pitchFamily="18" charset="0"/>
              </a:rPr>
              <a:t>, станции: Оль,</a:t>
            </a:r>
          </a:p>
          <a:p>
            <a:pPr algn="just"/>
            <a:r>
              <a:rPr lang="ru-RU" sz="2000" dirty="0" err="1" smtClean="0">
                <a:solidFill>
                  <a:srgbClr val="0070C0"/>
                </a:solidFill>
                <a:latin typeface="Times New Roman" panose="02020603050405020304" pitchFamily="18" charset="0"/>
                <a:cs typeface="Times New Roman" panose="02020603050405020304" pitchFamily="18" charset="0"/>
              </a:rPr>
              <a:t>Ольгохта</a:t>
            </a:r>
            <a:r>
              <a:rPr lang="ru-RU" sz="2000" dirty="0" smtClean="0">
                <a:solidFill>
                  <a:srgbClr val="0070C0"/>
                </a:solidFill>
                <a:latin typeface="Times New Roman" panose="02020603050405020304" pitchFamily="18" charset="0"/>
                <a:cs typeface="Times New Roman" panose="02020603050405020304" pitchFamily="18" charset="0"/>
              </a:rPr>
              <a:t>, Разъезд Усов Балаган</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8292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2404" y="499774"/>
            <a:ext cx="11614942" cy="6232475"/>
          </a:xfrm>
          <a:prstGeom prst="rect">
            <a:avLst/>
          </a:prstGeom>
          <a:noFill/>
        </p:spPr>
        <p:txBody>
          <a:bodyPr wrap="square" rtlCol="0">
            <a:spAutoFit/>
          </a:bodyPr>
          <a:lstStyle/>
          <a:p>
            <a:pPr algn="ctr"/>
            <a:r>
              <a:rPr lang="ru-RU" sz="1600" b="1" dirty="0" smtClean="0">
                <a:solidFill>
                  <a:srgbClr val="FF0000"/>
                </a:solidFill>
                <a:latin typeface="Times New Roman" panose="02020603050405020304" pitchFamily="18" charset="0"/>
                <a:cs typeface="Times New Roman" panose="02020603050405020304" pitchFamily="18" charset="0"/>
              </a:rPr>
              <a:t>Полномочия муниципального района</a:t>
            </a:r>
          </a:p>
          <a:p>
            <a:r>
              <a:rPr lang="ru-RU" sz="1100" b="1" dirty="0">
                <a:latin typeface="Times New Roman" panose="02020603050405020304" pitchFamily="18" charset="0"/>
                <a:cs typeface="Times New Roman" panose="02020603050405020304" pitchFamily="18" charset="0"/>
              </a:rPr>
              <a:t>Статья 15. Вопросы местного значения муниципального района</a:t>
            </a:r>
          </a:p>
          <a:p>
            <a:endParaRPr lang="ru-RU" sz="1100" dirty="0">
              <a:latin typeface="Times New Roman" panose="02020603050405020304" pitchFamily="18" charset="0"/>
              <a:cs typeface="Times New Roman" panose="02020603050405020304" pitchFamily="18" charset="0"/>
            </a:endParaRPr>
          </a:p>
          <a:p>
            <a:r>
              <a:rPr lang="ru-RU" sz="1100" dirty="0"/>
              <a:t>1. К вопросам местного значения муниципального района относятся:</a:t>
            </a:r>
          </a:p>
          <a:p>
            <a:r>
              <a:rPr lang="ru-RU" sz="1100" dirty="0"/>
              <a:t>1) составление и рассмотрение проекта бюджета муниципального района, утверждение и исполнение бюджета муниципального района, осуществление контроля за его исполнением, составление и утверждение отчета об исполнении бюджета муниципального района;</a:t>
            </a:r>
          </a:p>
          <a:p>
            <a:r>
              <a:rPr lang="ru-RU" sz="1100" dirty="0"/>
              <a:t>2) установление, изменение и отмена местных налогов и сборов муниципального района;</a:t>
            </a:r>
          </a:p>
          <a:p>
            <a:r>
              <a:rPr lang="ru-RU" sz="1100" dirty="0"/>
              <a:t>3) владение, пользование и распоряжение имуществом, находящимся в муниципальной собственности муниципального района;</a:t>
            </a:r>
          </a:p>
          <a:p>
            <a:r>
              <a:rPr lang="ru-RU" sz="1100" dirty="0"/>
              <a:t>4) организация в границах муниципального района электро- и газоснабжения поселений в пределах полномочий, установленных </a:t>
            </a:r>
            <a:r>
              <a:rPr lang="ru-RU" sz="1100" dirty="0">
                <a:hlinkClick r:id="rId2"/>
              </a:rPr>
              <a:t>законодательством Российской Федерации;</a:t>
            </a:r>
          </a:p>
          <a:p>
            <a:r>
              <a:rPr lang="ru-RU" sz="1100" dirty="0"/>
              <a:t>5) дорожная деятельность в отношении автомобильных дорог местного значения вне границ населенных пунктов в границах муниципального района, осуществление муниципального контроля на автомобильном транспорте, городском наземном электрическом транспорте и в дорожном хозяйстве вне границ населенных пунктов в границах муниципального района, организация дорожного движения и обеспечение безопасности дорожного движения на них, а также осуществление иных полномочий в области использования автомобильных дорог и осуществления дорожной деятельности в соответствии с </a:t>
            </a:r>
            <a:r>
              <a:rPr lang="ru-RU" sz="1100" dirty="0">
                <a:hlinkClick r:id="rId3"/>
              </a:rPr>
              <a:t>законодательством Российской Федерации;</a:t>
            </a:r>
          </a:p>
          <a:p>
            <a:r>
              <a:rPr lang="ru-RU" sz="1100" dirty="0"/>
              <a:t>6) создание условий для предоставления транспортных услуг населению и организация транспортного обслуживания населения между поселениями в границах муниципального района;</a:t>
            </a:r>
          </a:p>
          <a:p>
            <a:r>
              <a:rPr lang="ru-RU" sz="1100" dirty="0"/>
              <a:t>6.1) участие в профилактике терроризма и экстремизма, а также в минимизации и (или) ликвидации последствий проявлений терроризма и экстремизма на территории муниципального района;</a:t>
            </a:r>
          </a:p>
          <a:p>
            <a:r>
              <a:rPr lang="ru-RU" sz="1100" dirty="0"/>
              <a:t>6.2) разработка и осуществление мер, направленных на укрепление межнационального и межконфессионального согласия, поддержку и развитие языков и культуры народов Российской Федерации, проживающих на территории муниципального района, реализацию прав коренных малочисленных народов и других национальных меньшинств, обеспечение социальной и культурной адаптации мигрантов, профилактику межнациональных (межэтнических) конфликтов;</a:t>
            </a:r>
          </a:p>
          <a:p>
            <a:r>
              <a:rPr lang="ru-RU" sz="1100" dirty="0"/>
              <a:t>7) участие в предупреждении и ликвидации последствий чрезвычайных ситуаций на территории муниципального района;</a:t>
            </a:r>
          </a:p>
          <a:p>
            <a:r>
              <a:rPr lang="ru-RU" sz="1100" dirty="0"/>
              <a:t>7.1) обеспечение первичных мер пожарной безопасности в границах муниципальных районов за границами городских и сельских населенных пунктов;</a:t>
            </a:r>
          </a:p>
          <a:p>
            <a:r>
              <a:rPr lang="ru-RU" sz="1100" dirty="0"/>
              <a:t>8) организация охраны общественного порядка на территории муниципального района муниципальной милицией;</a:t>
            </a:r>
          </a:p>
          <a:p>
            <a:r>
              <a:rPr lang="ru-RU" sz="1100" dirty="0"/>
              <a:t>8.1) предоставление помещения для работы на обслуживаемом административном участке муниципального района сотруднику, замещающему должность участкового уполномоченного полиции;</a:t>
            </a:r>
          </a:p>
          <a:p>
            <a:r>
              <a:rPr lang="ru-RU" sz="1100" dirty="0"/>
              <a:t>8.2) до 1 января 2017 года предоставление сотруднику, замещающему должность участкового уполномоченного полиции, и членам его семьи жилого помещения на период выполнения сотрудником обязанностей по указанной должности;</a:t>
            </a:r>
          </a:p>
          <a:p>
            <a:r>
              <a:rPr lang="ru-RU" sz="1100" dirty="0"/>
              <a:t>9) организация мероприятий </a:t>
            </a:r>
            <a:r>
              <a:rPr lang="ru-RU" sz="1100" dirty="0" err="1"/>
              <a:t>межпоселенческого</a:t>
            </a:r>
            <a:r>
              <a:rPr lang="ru-RU" sz="1100" dirty="0"/>
              <a:t> характера по охране окружающей среды;</a:t>
            </a:r>
          </a:p>
          <a:p>
            <a:r>
              <a:rPr lang="ru-RU" sz="1100" dirty="0"/>
              <a:t>10) утратил силу. - Федеральный </a:t>
            </a:r>
            <a:r>
              <a:rPr lang="ru-RU" sz="1100" dirty="0">
                <a:hlinkClick r:id="rId4"/>
              </a:rPr>
              <a:t>закон от 31.12.2005 N 199-ФЗ;</a:t>
            </a:r>
          </a:p>
          <a:p>
            <a:r>
              <a:rPr lang="ru-RU" sz="1100" dirty="0"/>
              <a:t>11) организация предоставления общедоступного и бесплатного дошкольного, начального общего, основного общего, среднего общего образования по основным общеобразовательным программам в муниципальных образовательных организациях (за исключением полномочий по финансовому обеспечению реализации основных общеобразовательных программ в соответствии с федеральными государственными образовательными стандартами), организация предоставления дополнительного образования детей в муниципальных образовательных организациях (за исключением дополнительного образования детей, финансовое обеспечение которого осуществляется органами государственной власти субъекта Российской Федерации), создание условий для осуществления присмотра и ухода за детьми, содержания детей в муниципальных образовательных организациях, а также осуществление в пределах своих полномочий мероприятий по обеспечению организации отдыха детей в каникулярное время, включая мероприятия по обеспечению безопасности их жизни и здоровья;</a:t>
            </a:r>
          </a:p>
          <a:p>
            <a:pPr algn="just"/>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50841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2404" y="499774"/>
            <a:ext cx="11614942" cy="6232475"/>
          </a:xfrm>
          <a:prstGeom prst="rect">
            <a:avLst/>
          </a:prstGeom>
          <a:noFill/>
        </p:spPr>
        <p:txBody>
          <a:bodyPr wrap="square" rtlCol="0">
            <a:spAutoFit/>
          </a:bodyPr>
          <a:lstStyle/>
          <a:p>
            <a:pPr algn="ctr"/>
            <a:r>
              <a:rPr lang="ru-RU" sz="1600" b="1" dirty="0" smtClean="0">
                <a:solidFill>
                  <a:srgbClr val="FF0000"/>
                </a:solidFill>
                <a:latin typeface="Times New Roman" panose="02020603050405020304" pitchFamily="18" charset="0"/>
                <a:cs typeface="Times New Roman" panose="02020603050405020304" pitchFamily="18" charset="0"/>
              </a:rPr>
              <a:t>Полномочия муниципального района</a:t>
            </a:r>
          </a:p>
          <a:p>
            <a:endParaRPr lang="ru-RU" sz="1100" b="1" dirty="0" smtClean="0">
              <a:latin typeface="Times New Roman" panose="02020603050405020304" pitchFamily="18" charset="0"/>
              <a:cs typeface="Times New Roman" panose="02020603050405020304" pitchFamily="18" charset="0"/>
            </a:endParaRPr>
          </a:p>
          <a:p>
            <a:r>
              <a:rPr lang="ru-RU" sz="1100" b="1" dirty="0" smtClean="0">
                <a:latin typeface="Times New Roman" panose="02020603050405020304" pitchFamily="18" charset="0"/>
                <a:cs typeface="Times New Roman" panose="02020603050405020304" pitchFamily="18" charset="0"/>
              </a:rPr>
              <a:t>Статья </a:t>
            </a:r>
            <a:r>
              <a:rPr lang="ru-RU" sz="1100" b="1" dirty="0">
                <a:latin typeface="Times New Roman" panose="02020603050405020304" pitchFamily="18" charset="0"/>
                <a:cs typeface="Times New Roman" panose="02020603050405020304" pitchFamily="18" charset="0"/>
              </a:rPr>
              <a:t>15. Вопросы местного значения муниципального района</a:t>
            </a:r>
          </a:p>
          <a:p>
            <a:endParaRPr lang="ru-RU" sz="1100" dirty="0">
              <a:latin typeface="Times New Roman" panose="02020603050405020304" pitchFamily="18" charset="0"/>
              <a:cs typeface="Times New Roman" panose="02020603050405020304" pitchFamily="18" charset="0"/>
            </a:endParaRPr>
          </a:p>
          <a:p>
            <a:r>
              <a:rPr lang="ru-RU" sz="1100" dirty="0"/>
              <a:t>12) создание условий для оказания медицинской помощи населению на территории муниципального района (за исключением территорий поселений, включенных в утвержденный Правительством Российской Федерации </a:t>
            </a:r>
            <a:r>
              <a:rPr lang="ru-RU" sz="1100" dirty="0">
                <a:hlinkClick r:id="rId2"/>
              </a:rPr>
              <a:t>перечень территорий, население которых обеспечивается медицинской помощью в медицинских организациях, подведомственных федеральному </a:t>
            </a:r>
            <a:r>
              <a:rPr lang="ru-RU" sz="1100" dirty="0">
                <a:hlinkClick r:id="rId3"/>
              </a:rPr>
              <a:t>органу исполнительной власти, осуществляющему функции по медико-санитарному обеспечению населения отдельных территорий) в соответствии с территориальной программой государственных гарантий бесплатного оказания гражданам медицинской помощи;</a:t>
            </a:r>
          </a:p>
          <a:p>
            <a:r>
              <a:rPr lang="ru-RU" sz="1100" dirty="0"/>
              <a:t>(13) утратил силу с 1 января 2008 года. - Федеральный </a:t>
            </a:r>
            <a:r>
              <a:rPr lang="ru-RU" sz="1100" dirty="0">
                <a:hlinkClick r:id="rId4"/>
              </a:rPr>
              <a:t>закон от 29.12.2006 N 258-ФЗ;</a:t>
            </a:r>
          </a:p>
          <a:p>
            <a:r>
              <a:rPr lang="ru-RU" sz="1100" dirty="0"/>
              <a:t>14) участие в организации деятельности по накоплению (в том числе раздельному накоплению), сбору, транспортированию, обработке, утилизации, обезвреживанию, захоронению твердых коммунальных отходов на территориях соответствующих муниципальных районов;</a:t>
            </a:r>
          </a:p>
          <a:p>
            <a:r>
              <a:rPr lang="ru-RU" sz="1100" dirty="0"/>
              <a:t>15) утверждение схем территориального планирования муниципального района, утверждение подготовленной на основе схемы территориального планирования муниципального района документации по планировке территории, ведение информационной системы обеспечения градостроительной деятельности, осуществляемой на территории муниципального района, резервирование и изъятие земельных участков в границах муниципального района для муниципальных нужд, направление уведомления о соответствии указанных в </a:t>
            </a:r>
            <a:r>
              <a:rPr lang="ru-RU" sz="1100" dirty="0">
                <a:hlinkClick r:id="rId5"/>
              </a:rPr>
              <a:t>уведомлении о планируемом строительстве параметров объекта индивидуального жилищного строительства или садового дома установленным параметрам и допустимости размещения объекта индивидуального жилищного строительства или садового дома на земельном участке, уведомления о несоответствии указанных в уведомлении о планируемом строительстве параметров объекта индивидуального жилищного строительства или садового дома установленным параметрам и (или) недопустимости размещения объекта индивидуального жилищного строительства или садового дома на земельном участке, уведомления о соответствии или несоответствии построенных или реконструированных объекта индивидуального жилищного строительства или садового дома требованиям законодательства о градостроительной деятельности при строительстве или реконструкции объектов индивидуального жилищного строительства или садовых домов на земельных участках, расположенных на соответствующих межселенных территориях, принятие в соответствии с гражданским </a:t>
            </a:r>
            <a:r>
              <a:rPr lang="ru-RU" sz="1100" dirty="0">
                <a:hlinkClick r:id="rId6"/>
              </a:rPr>
              <a:t>законодательством Российской Федерации решения о сносе самовольной постройки, расположенной на межселенной территории, решения о сносе самовольной постройки, расположенной на межселенной территории, или ее приведении в соответствие с установленными требованиями, решения об изъятии земельного участка, не используемого по целевому назначению или используемого с нарушением законодательства Российской Федерации и расположенного на межселенной территории, осуществление сноса самовольной постройки, расположенной на межселенной территории, или ее приведения в соответствие с установленными требованиями в случаях, предусмотренных Градостроительным </a:t>
            </a:r>
            <a:r>
              <a:rPr lang="ru-RU" sz="1100" dirty="0">
                <a:hlinkClick r:id="rId7"/>
              </a:rPr>
              <a:t>кодексом Российской Федерации, выдача градостроительного плана земельного участка, расположенного на межселенной территории;</a:t>
            </a:r>
          </a:p>
          <a:p>
            <a:r>
              <a:rPr lang="ru-RU" sz="1100" dirty="0" smtClean="0"/>
              <a:t>15.1</a:t>
            </a:r>
            <a:r>
              <a:rPr lang="ru-RU" sz="1100" dirty="0"/>
              <a:t>) утверждение схемы размещения рекламных конструкций, выдача разрешений на установку и эксплуатацию рекламных конструкций на территории муниципального района, аннулирование таких разрешений, выдача предписаний о демонтаже самовольно установленных рекламных конструкций на территории муниципального района, осуществляемые в соответствии с Федеральным </a:t>
            </a:r>
            <a:r>
              <a:rPr lang="ru-RU" sz="1100" dirty="0">
                <a:hlinkClick r:id="rId8"/>
              </a:rPr>
              <a:t>законом от 13 марта 2006 года N 38-ФЗ "О рекламе" (далее - Федеральный закон "О рекламе");</a:t>
            </a:r>
          </a:p>
          <a:p>
            <a:r>
              <a:rPr lang="ru-RU" sz="1100" dirty="0"/>
              <a:t>(п. 15.1 введен Федеральным </a:t>
            </a:r>
            <a:r>
              <a:rPr lang="ru-RU" sz="1100" dirty="0">
                <a:hlinkClick r:id="rId9"/>
              </a:rPr>
              <a:t>законом от 16.10.2006 N 160-ФЗ, в ред. Федерального </a:t>
            </a:r>
            <a:r>
              <a:rPr lang="ru-RU" sz="1100" dirty="0">
                <a:hlinkClick r:id="rId10"/>
              </a:rPr>
              <a:t>закона от 07.05.2013 N 98-ФЗ)</a:t>
            </a:r>
          </a:p>
          <a:p>
            <a:r>
              <a:rPr lang="ru-RU" sz="1100" dirty="0"/>
              <a:t>16) формирование и содержание муниципального архива, включая хранение архивных фондов поселений;</a:t>
            </a:r>
          </a:p>
          <a:p>
            <a:r>
              <a:rPr lang="ru-RU" sz="1100" dirty="0"/>
              <a:t>17) содержание на территории муниципального района </a:t>
            </a:r>
            <a:r>
              <a:rPr lang="ru-RU" sz="1100" dirty="0" err="1"/>
              <a:t>межпоселенческих</a:t>
            </a:r>
            <a:r>
              <a:rPr lang="ru-RU" sz="1100" dirty="0"/>
              <a:t> мест захоронения, организация ритуальных услуг;</a:t>
            </a:r>
          </a:p>
          <a:p>
            <a:r>
              <a:rPr lang="ru-RU" sz="1100" dirty="0"/>
              <a:t>18) создание условий для обеспечения поселений, входящих в состав муниципального района, услугами связи, общественного питания, торговли и бытового обслуживания;</a:t>
            </a:r>
          </a:p>
          <a:p>
            <a:endParaRPr lang="ru-RU" sz="1100" dirty="0"/>
          </a:p>
          <a:p>
            <a:pPr algn="just"/>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13537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2404" y="499774"/>
            <a:ext cx="11614942" cy="6401753"/>
          </a:xfrm>
          <a:prstGeom prst="rect">
            <a:avLst/>
          </a:prstGeom>
          <a:noFill/>
        </p:spPr>
        <p:txBody>
          <a:bodyPr wrap="square" rtlCol="0">
            <a:spAutoFit/>
          </a:bodyPr>
          <a:lstStyle/>
          <a:p>
            <a:pPr algn="ctr"/>
            <a:r>
              <a:rPr lang="ru-RU" sz="1600" b="1" dirty="0" smtClean="0">
                <a:solidFill>
                  <a:srgbClr val="FF0000"/>
                </a:solidFill>
                <a:latin typeface="Times New Roman" panose="02020603050405020304" pitchFamily="18" charset="0"/>
                <a:cs typeface="Times New Roman" panose="02020603050405020304" pitchFamily="18" charset="0"/>
              </a:rPr>
              <a:t>Полномочия муниципального района</a:t>
            </a:r>
          </a:p>
          <a:p>
            <a:endParaRPr lang="ru-RU" sz="1100" b="1" dirty="0" smtClean="0">
              <a:latin typeface="Times New Roman" panose="02020603050405020304" pitchFamily="18" charset="0"/>
              <a:cs typeface="Times New Roman" panose="02020603050405020304" pitchFamily="18" charset="0"/>
            </a:endParaRPr>
          </a:p>
          <a:p>
            <a:r>
              <a:rPr lang="ru-RU" sz="1100" b="1" dirty="0" smtClean="0">
                <a:latin typeface="Times New Roman" panose="02020603050405020304" pitchFamily="18" charset="0"/>
                <a:cs typeface="Times New Roman" panose="02020603050405020304" pitchFamily="18" charset="0"/>
              </a:rPr>
              <a:t>Статья </a:t>
            </a:r>
            <a:r>
              <a:rPr lang="ru-RU" sz="1100" b="1" dirty="0">
                <a:latin typeface="Times New Roman" panose="02020603050405020304" pitchFamily="18" charset="0"/>
                <a:cs typeface="Times New Roman" panose="02020603050405020304" pitchFamily="18" charset="0"/>
              </a:rPr>
              <a:t>15. Вопросы местного значения муниципального района</a:t>
            </a:r>
          </a:p>
          <a:p>
            <a:endParaRPr lang="ru-RU" sz="1100" dirty="0">
              <a:latin typeface="Times New Roman" panose="02020603050405020304" pitchFamily="18" charset="0"/>
              <a:cs typeface="Times New Roman" panose="02020603050405020304" pitchFamily="18" charset="0"/>
            </a:endParaRPr>
          </a:p>
          <a:p>
            <a:r>
              <a:rPr lang="ru-RU" sz="1100" dirty="0" smtClean="0"/>
              <a:t>19</a:t>
            </a:r>
            <a:r>
              <a:rPr lang="ru-RU" sz="1100" dirty="0"/>
              <a:t>) организация библиотечного обслуживания населения </a:t>
            </a:r>
            <a:r>
              <a:rPr lang="ru-RU" sz="1100" dirty="0" err="1"/>
              <a:t>межпоселенческими</a:t>
            </a:r>
            <a:r>
              <a:rPr lang="ru-RU" sz="1100" dirty="0"/>
              <a:t> библиотеками, комплектование и обеспечение сохранности их библиотечных фондов;</a:t>
            </a:r>
          </a:p>
          <a:p>
            <a:r>
              <a:rPr lang="ru-RU" sz="1100" dirty="0"/>
              <a:t>19.1) создание условий для обеспечения поселений, входящих в состав муниципального района, услугами по организации досуга и услугами организаций культуры;</a:t>
            </a:r>
          </a:p>
          <a:p>
            <a:r>
              <a:rPr lang="ru-RU" sz="1100" dirty="0"/>
              <a:t>19.2) создание условий для развития местного традиционного народного художественного творчества в поселениях, входящих в состав муниципального района;</a:t>
            </a:r>
          </a:p>
          <a:p>
            <a:r>
              <a:rPr lang="ru-RU" sz="1100" dirty="0"/>
              <a:t>19.3) сохранение, использование и популяризация объектов культурного наследия (памятников истории и культуры), находящихся в собственности муниципального района, охрана объектов культурного наследия (памятников истории и культуры) местного (муниципального) значения, расположенных на территории муниципального района;</a:t>
            </a:r>
          </a:p>
          <a:p>
            <a:r>
              <a:rPr lang="ru-RU" sz="1100" dirty="0"/>
              <a:t>20) выравнивание уровня бюджетной обеспеченности поселений, входящих в состав муниципального района, за счет средств бюджета муниципального района;</a:t>
            </a:r>
          </a:p>
          <a:p>
            <a:r>
              <a:rPr lang="ru-RU" sz="1100" dirty="0"/>
              <a:t>21) организация и осуществление мероприятий по территориальной обороне и гражданской обороне, защите населения и территории муниципального района от чрезвычайных ситуаций природного и техногенного характера;</a:t>
            </a:r>
          </a:p>
          <a:p>
            <a:r>
              <a:rPr lang="ru-RU" sz="1100" dirty="0"/>
              <a:t>22) создание, развитие и обеспечение охраны лечебно-оздоровительных местностей и курортов местного значения на территории муниципального района, а также осуществление муниципального контроля в области охраны и использования особо охраняемых природных территорий местного значения;</a:t>
            </a:r>
          </a:p>
          <a:p>
            <a:r>
              <a:rPr lang="ru-RU" sz="1100" dirty="0"/>
              <a:t>23) организация и осуществление мероприятий по мобилизационной подготовке муниципальных предприятий и учреждений, находящихся на территории муниципального района;</a:t>
            </a:r>
          </a:p>
          <a:p>
            <a:r>
              <a:rPr lang="ru-RU" sz="1100" dirty="0"/>
              <a:t>24) осуществление мероприятий по обеспечению безопасности людей на водных объектах, охране их жизни и здоровья;</a:t>
            </a:r>
          </a:p>
          <a:p>
            <a:r>
              <a:rPr lang="ru-RU" sz="1100" dirty="0"/>
              <a:t>25) создание условий для развития сельскохозяйственного производства в поселениях, расширения рынка сельскохозяйственной продукции, сырья и продовольствия, содействие развитию малого и среднего предпринимательства, оказание поддержки социально ориентированным некоммерческим организациям, благотворительной деятельности и добровольчеству (</a:t>
            </a:r>
            <a:r>
              <a:rPr lang="ru-RU" sz="1100" dirty="0" err="1"/>
              <a:t>волонтерству</a:t>
            </a:r>
            <a:r>
              <a:rPr lang="ru-RU" sz="1100" dirty="0"/>
              <a:t>);</a:t>
            </a:r>
          </a:p>
          <a:p>
            <a:r>
              <a:rPr lang="ru-RU" sz="1100" dirty="0"/>
              <a:t>26) </a:t>
            </a:r>
            <a:r>
              <a:rPr lang="ru-RU" sz="1100" dirty="0">
                <a:hlinkClick r:id="rId2"/>
              </a:rPr>
              <a:t>обеспечение условий для развития на территории муниципального района физической культуры, школьного спорта и массового спорта, организация проведения официальных физкультурно-оздоровительных и спортивных мероприятий муниципального района;</a:t>
            </a:r>
          </a:p>
          <a:p>
            <a:r>
              <a:rPr lang="ru-RU" sz="1100" dirty="0"/>
              <a:t>27) организация и осуществление мероприятий </a:t>
            </a:r>
            <a:r>
              <a:rPr lang="ru-RU" sz="1100" dirty="0" err="1"/>
              <a:t>межпоселенческого</a:t>
            </a:r>
            <a:r>
              <a:rPr lang="ru-RU" sz="1100" dirty="0"/>
              <a:t> характера по работе с детьми и молодежью;</a:t>
            </a:r>
          </a:p>
          <a:p>
            <a:r>
              <a:rPr lang="ru-RU" sz="1100" dirty="0"/>
              <a:t>28) осуществление в пределах, установленных водным </a:t>
            </a:r>
            <a:r>
              <a:rPr lang="ru-RU" sz="1100" dirty="0">
                <a:hlinkClick r:id="rId3"/>
              </a:rPr>
              <a:t>законодательством Российской Федерации, полномочий собственника водных объектов, установление правил использования водных объектов общего пользования для личных и бытовых нужд, включая обеспечение свободного доступа граждан к водным объектам общего пользования и их береговым полосам;</a:t>
            </a:r>
          </a:p>
          <a:p>
            <a:r>
              <a:rPr lang="ru-RU" sz="1100" dirty="0"/>
              <a:t>29) осуществление муниципального лесного контроля;</a:t>
            </a:r>
          </a:p>
          <a:p>
            <a:r>
              <a:rPr lang="ru-RU" sz="1100" dirty="0"/>
              <a:t>30) утратил силу. - Федеральный </a:t>
            </a:r>
            <a:r>
              <a:rPr lang="ru-RU" sz="1100" dirty="0">
                <a:hlinkClick r:id="rId4"/>
              </a:rPr>
              <a:t>закон от 28.12.2013 N 416-ФЗ;</a:t>
            </a:r>
          </a:p>
          <a:p>
            <a:r>
              <a:rPr lang="ru-RU" sz="1100" dirty="0"/>
              <a:t>31) утратил силу. - Федеральный </a:t>
            </a:r>
            <a:r>
              <a:rPr lang="ru-RU" sz="1100" dirty="0">
                <a:hlinkClick r:id="rId5"/>
              </a:rPr>
              <a:t>закон от 14.10.2014 N 307-ФЗ;</a:t>
            </a:r>
          </a:p>
          <a:p>
            <a:r>
              <a:rPr lang="ru-RU" sz="1100" dirty="0"/>
              <a:t>32) обеспечение выполнения работ, необходимых для создания искусственных земельных участков для нужд муниципального района в соответствии с федеральным </a:t>
            </a:r>
            <a:r>
              <a:rPr lang="ru-RU" sz="1100" dirty="0">
                <a:hlinkClick r:id="rId6"/>
              </a:rPr>
              <a:t>законом;</a:t>
            </a:r>
          </a:p>
          <a:p>
            <a:r>
              <a:rPr lang="ru-RU" sz="1100" dirty="0"/>
              <a:t>33) осуществление мер по противодействию коррупции в границах муниципального района;</a:t>
            </a:r>
          </a:p>
          <a:p>
            <a:r>
              <a:rPr lang="ru-RU" sz="1100" dirty="0"/>
              <a:t>34) присвоение адресов объектам адресации, изменение, аннулирование адресов, присвоение наименований элементам улично-дорожной сети (за исключением автомобильных дорог федерального значения, автомобильных дорог регионального или межмуниципального значения), наименований элементам планировочной структуры в границах межселенной территории муниципального района, изменение, аннулирование таких наименований, размещение информации в государственном адресном реестре;</a:t>
            </a:r>
          </a:p>
          <a:p>
            <a:r>
              <a:rPr lang="ru-RU" sz="1100" dirty="0"/>
              <a:t>35) осуществление муниципального земельного контроля на межселенной территории муниципального района;</a:t>
            </a:r>
          </a:p>
          <a:p>
            <a:r>
              <a:rPr lang="ru-RU" sz="1100" dirty="0"/>
              <a:t>36) организация в соответствии с федеральным </a:t>
            </a:r>
            <a:r>
              <a:rPr lang="ru-RU" sz="1100" dirty="0">
                <a:hlinkClick r:id="rId7"/>
              </a:rPr>
              <a:t>законом выполнения комплексных кадастровых работ и утверждение карты-плана территории.</a:t>
            </a:r>
          </a:p>
          <a:p>
            <a:endParaRPr lang="ru-RU" sz="1100" dirty="0"/>
          </a:p>
          <a:p>
            <a:pPr algn="just"/>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33327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00297" y="0"/>
            <a:ext cx="11439769" cy="6109365"/>
          </a:xfrm>
          <a:prstGeom prst="rect">
            <a:avLst/>
          </a:prstGeom>
        </p:spPr>
        <p:txBody>
          <a:bodyPr wrap="square">
            <a:spAutoFit/>
          </a:bodyPr>
          <a:lstStyle/>
          <a:p>
            <a:endParaRPr lang="ru-RU" sz="1100" b="1" dirty="0" smtClean="0">
              <a:latin typeface="Times New Roman" panose="02020603050405020304" pitchFamily="18" charset="0"/>
              <a:cs typeface="Times New Roman" panose="02020603050405020304" pitchFamily="18" charset="0"/>
            </a:endParaRPr>
          </a:p>
          <a:p>
            <a:endParaRPr lang="ru-RU" sz="1100" b="1" dirty="0">
              <a:latin typeface="Times New Roman" panose="02020603050405020304" pitchFamily="18" charset="0"/>
              <a:cs typeface="Times New Roman" panose="02020603050405020304" pitchFamily="18" charset="0"/>
            </a:endParaRPr>
          </a:p>
          <a:p>
            <a:endParaRPr lang="ru-RU" sz="1100" b="1" dirty="0" smtClean="0">
              <a:latin typeface="Times New Roman" panose="02020603050405020304" pitchFamily="18" charset="0"/>
              <a:cs typeface="Times New Roman" panose="02020603050405020304" pitchFamily="18" charset="0"/>
            </a:endParaRPr>
          </a:p>
          <a:p>
            <a:endParaRPr lang="ru-RU" sz="1100" b="1" dirty="0">
              <a:latin typeface="Times New Roman" panose="02020603050405020304" pitchFamily="18" charset="0"/>
              <a:cs typeface="Times New Roman" panose="02020603050405020304" pitchFamily="18" charset="0"/>
            </a:endParaRPr>
          </a:p>
          <a:p>
            <a:r>
              <a:rPr lang="ru-RU" sz="1100" b="1" dirty="0" smtClean="0">
                <a:latin typeface="Times New Roman" panose="02020603050405020304" pitchFamily="18" charset="0"/>
                <a:cs typeface="Times New Roman" panose="02020603050405020304" pitchFamily="18" charset="0"/>
              </a:rPr>
              <a:t>Статья 15.1</a:t>
            </a:r>
            <a:r>
              <a:rPr lang="ru-RU" sz="1100" b="1" dirty="0">
                <a:latin typeface="Times New Roman" panose="02020603050405020304" pitchFamily="18" charset="0"/>
                <a:cs typeface="Times New Roman" panose="02020603050405020304" pitchFamily="18" charset="0"/>
              </a:rPr>
              <a:t>. Права органов местного самоуправления муниципального </a:t>
            </a:r>
            <a:r>
              <a:rPr lang="ru-RU" sz="1100" b="1" dirty="0" smtClean="0">
                <a:latin typeface="Times New Roman" panose="02020603050405020304" pitchFamily="18" charset="0"/>
                <a:cs typeface="Times New Roman" panose="02020603050405020304" pitchFamily="18" charset="0"/>
              </a:rPr>
              <a:t>района на </a:t>
            </a:r>
            <a:r>
              <a:rPr lang="ru-RU" sz="1100" b="1" dirty="0">
                <a:latin typeface="Times New Roman" panose="02020603050405020304" pitchFamily="18" charset="0"/>
                <a:cs typeface="Times New Roman" panose="02020603050405020304" pitchFamily="18" charset="0"/>
              </a:rPr>
              <a:t>решение вопросов, не отнесенных к вопросам местного значения муниципальных </a:t>
            </a:r>
            <a:r>
              <a:rPr lang="ru-RU" sz="1100" b="1" dirty="0" smtClean="0">
                <a:latin typeface="Times New Roman" panose="02020603050405020304" pitchFamily="18" charset="0"/>
                <a:cs typeface="Times New Roman" panose="02020603050405020304" pitchFamily="18" charset="0"/>
              </a:rPr>
              <a:t>районов</a:t>
            </a:r>
            <a:endParaRPr lang="ru-RU" sz="1100" b="1" dirty="0">
              <a:latin typeface="Times New Roman" panose="02020603050405020304" pitchFamily="18" charset="0"/>
              <a:cs typeface="Times New Roman" panose="02020603050405020304" pitchFamily="18" charset="0"/>
            </a:endParaRPr>
          </a:p>
          <a:p>
            <a:endParaRPr lang="ru-RU" sz="1100" dirty="0">
              <a:latin typeface="Times New Roman" panose="02020603050405020304" pitchFamily="18" charset="0"/>
              <a:cs typeface="Times New Roman" panose="02020603050405020304" pitchFamily="18" charset="0"/>
            </a:endParaRPr>
          </a:p>
          <a:p>
            <a:r>
              <a:rPr lang="ru-RU" sz="1100" dirty="0"/>
              <a:t>1. Органы местного самоуправления муниципального района имеют право на:</a:t>
            </a:r>
          </a:p>
          <a:p>
            <a:r>
              <a:rPr lang="ru-RU" sz="1100" dirty="0"/>
              <a:t>1) создание музеев муниципального района;</a:t>
            </a:r>
          </a:p>
          <a:p>
            <a:r>
              <a:rPr lang="ru-RU" sz="1100" dirty="0"/>
              <a:t>2) утратил силу с 1 января 2010 года. - Федеральный </a:t>
            </a:r>
            <a:r>
              <a:rPr lang="ru-RU" sz="1100" dirty="0">
                <a:hlinkClick r:id="rId2"/>
              </a:rPr>
              <a:t>закон от 27.12.2009 N 365-ФЗ;</a:t>
            </a:r>
          </a:p>
          <a:p>
            <a:r>
              <a:rPr lang="ru-RU" sz="1100" dirty="0"/>
              <a:t>3) участие в осуществлении деятельности по опеке и попечительству;</a:t>
            </a:r>
          </a:p>
          <a:p>
            <a:r>
              <a:rPr lang="ru-RU" sz="1100" dirty="0"/>
              <a:t>4) создание условий для осуществления деятельности, связанной с реализацией прав местных национально-культурных автономий на территории муниципального района;</a:t>
            </a:r>
          </a:p>
          <a:p>
            <a:r>
              <a:rPr lang="ru-RU" sz="1100" dirty="0"/>
              <a:t>5) оказание содействия национально-культурному развитию народов Российской Федерации и реализации мероприятий в сфере межнациональных отношений на территории муниципального района;</a:t>
            </a:r>
          </a:p>
          <a:p>
            <a:r>
              <a:rPr lang="ru-RU" sz="1100" dirty="0"/>
              <a:t>6) утратил силу с 1 января 2012 года. - Федеральный </a:t>
            </a:r>
            <a:r>
              <a:rPr lang="ru-RU" sz="1100" dirty="0">
                <a:hlinkClick r:id="rId3"/>
              </a:rPr>
              <a:t>закон от 29.11.2010 N 313-ФЗ;</a:t>
            </a:r>
          </a:p>
          <a:p>
            <a:r>
              <a:rPr lang="ru-RU" sz="1100" dirty="0"/>
              <a:t>7) осуществление функций учредителя муниципальных образовательных организаций высшего образования, находящихся в их ведении по состоянию на 31 декабря 2008 года;</a:t>
            </a:r>
          </a:p>
          <a:p>
            <a:r>
              <a:rPr lang="ru-RU" sz="1100" dirty="0" smtClean="0"/>
              <a:t>8</a:t>
            </a:r>
            <a:r>
              <a:rPr lang="ru-RU" sz="1100" dirty="0"/>
              <a:t>) создание условий для развития туризма;</a:t>
            </a:r>
          </a:p>
          <a:p>
            <a:r>
              <a:rPr lang="ru-RU" sz="1100" dirty="0" smtClean="0"/>
              <a:t>9</a:t>
            </a:r>
            <a:r>
              <a:rPr lang="ru-RU" sz="1100" dirty="0"/>
              <a:t>) оказание поддержки общественным наблюдательным комиссиям, осуществляющим общественный контроль за обеспечением прав человека и содействие лицам, находящимся в местах принудительного содержания;</a:t>
            </a:r>
          </a:p>
          <a:p>
            <a:r>
              <a:rPr lang="ru-RU" sz="1100" dirty="0" smtClean="0"/>
              <a:t>10</a:t>
            </a:r>
            <a:r>
              <a:rPr lang="ru-RU" sz="1100" dirty="0"/>
              <a:t>) оказание поддержки общественным объединениям инвалидов, а также созданным общероссийскими общественными объединениями инвалидов организациям в соответствии с Федеральным </a:t>
            </a:r>
            <a:r>
              <a:rPr lang="ru-RU" sz="1100" dirty="0">
                <a:hlinkClick r:id="rId4"/>
              </a:rPr>
              <a:t>законом от 24 ноября 1995 года N 181-ФЗ "О социальной защите инвалидов в Российской Федерации";</a:t>
            </a:r>
          </a:p>
          <a:p>
            <a:r>
              <a:rPr lang="ru-RU" sz="1100" dirty="0" smtClean="0"/>
              <a:t>11</a:t>
            </a:r>
            <a:r>
              <a:rPr lang="ru-RU" sz="1100" dirty="0"/>
              <a:t>) осуществление мероприятий, предусмотренных Федеральным </a:t>
            </a:r>
            <a:r>
              <a:rPr lang="ru-RU" sz="1100" dirty="0">
                <a:hlinkClick r:id="rId5"/>
              </a:rPr>
              <a:t>законом "О донорстве крови и ее компонентов";</a:t>
            </a:r>
          </a:p>
          <a:p>
            <a:r>
              <a:rPr lang="ru-RU" sz="1100" dirty="0" smtClean="0"/>
              <a:t>12</a:t>
            </a:r>
            <a:r>
              <a:rPr lang="ru-RU" sz="1100" dirty="0"/>
              <a:t>) совершение нотариальных действий, предусмотренных законодательством, в случае отсутствия в расположенном на межселенной территории населенном пункте нотариуса;</a:t>
            </a:r>
          </a:p>
          <a:p>
            <a:r>
              <a:rPr lang="ru-RU" sz="1100" dirty="0" smtClean="0"/>
              <a:t>13</a:t>
            </a:r>
            <a:r>
              <a:rPr lang="ru-RU" sz="1100" dirty="0"/>
              <a:t>) создание условий для организации проведения независимой оценки качества условий оказания услуг организациями в порядке и на условиях, которые установлены федеральными законами, а также применение результатов независимой оценки качества условий оказания услуг организациями при оценке деятельности руководителей подведомственных организаций и осуществление контроля за принятием мер по устранению недостатков, выявленных по результатам независимой оценки качества условий оказания услуг организациями, в соответствии с федеральными законами;</a:t>
            </a:r>
          </a:p>
          <a:p>
            <a:r>
              <a:rPr lang="ru-RU" sz="1100" dirty="0" smtClean="0"/>
              <a:t>14</a:t>
            </a:r>
            <a:r>
              <a:rPr lang="ru-RU" sz="1100" dirty="0"/>
              <a:t>) осуществление мероприятий в сфере профилактики правонарушений, предусмотренных Федеральным </a:t>
            </a:r>
            <a:r>
              <a:rPr lang="ru-RU" sz="1100" dirty="0">
                <a:hlinkClick r:id="rId6"/>
              </a:rPr>
              <a:t>законом "Об основах системы профилактики правонарушений в Российской Федерации";</a:t>
            </a:r>
          </a:p>
          <a:p>
            <a:r>
              <a:rPr lang="ru-RU" sz="1100" dirty="0" smtClean="0"/>
              <a:t>15</a:t>
            </a:r>
            <a:r>
              <a:rPr lang="ru-RU" sz="1100" dirty="0"/>
              <a:t>) оказание содействия развитию физической культуры и спорта инвалидов, лиц с ограниченными возможностями здоровья, адаптивной физической культуры и адаптивного спорта;</a:t>
            </a:r>
          </a:p>
          <a:p>
            <a:r>
              <a:rPr lang="ru-RU" sz="1100" dirty="0" smtClean="0"/>
              <a:t>16</a:t>
            </a:r>
            <a:r>
              <a:rPr lang="ru-RU" sz="1100" dirty="0"/>
              <a:t>) осуществление мероприятий по защите прав потребителей, предусмотренных </a:t>
            </a:r>
            <a:r>
              <a:rPr lang="ru-RU" sz="1100" dirty="0">
                <a:hlinkClick r:id="rId7"/>
              </a:rPr>
              <a:t>Законом Российской Федерации от 7 февраля 1992 года N 2300-1 "О защите прав потребителей";</a:t>
            </a:r>
          </a:p>
          <a:p>
            <a:endParaRPr lang="ru-RU" sz="1100" dirty="0" smtClean="0">
              <a:latin typeface="Times New Roman" panose="02020603050405020304" pitchFamily="18" charset="0"/>
              <a:cs typeface="Times New Roman" panose="02020603050405020304" pitchFamily="18" charset="0"/>
              <a:hlinkClick r:id="rId8"/>
            </a:endParaRPr>
          </a:p>
          <a:p>
            <a:endParaRPr lang="ru-RU" sz="1100" dirty="0">
              <a:latin typeface="Times New Roman" panose="02020603050405020304" pitchFamily="18" charset="0"/>
              <a:cs typeface="Times New Roman" panose="02020603050405020304" pitchFamily="18" charset="0"/>
              <a:hlinkClick r:id="rId8"/>
            </a:endParaRPr>
          </a:p>
          <a:p>
            <a:r>
              <a:rPr lang="ru-RU" sz="1400" b="1" dirty="0">
                <a:latin typeface="Times New Roman" panose="02020603050405020304" pitchFamily="18" charset="0"/>
                <a:cs typeface="Times New Roman" panose="02020603050405020304" pitchFamily="18" charset="0"/>
              </a:rPr>
              <a:t>Федеральный закон от 06.10.2003 N 131-ФЗ (ред. от </a:t>
            </a:r>
            <a:r>
              <a:rPr lang="ru-RU" sz="1400" b="1" dirty="0" smtClean="0">
                <a:latin typeface="Times New Roman" panose="02020603050405020304" pitchFamily="18" charset="0"/>
                <a:cs typeface="Times New Roman" panose="02020603050405020304" pitchFamily="18" charset="0"/>
              </a:rPr>
              <a:t>20.07.2020) </a:t>
            </a:r>
            <a:r>
              <a:rPr lang="ru-RU" sz="1400" b="1" dirty="0">
                <a:latin typeface="Times New Roman" panose="02020603050405020304" pitchFamily="18" charset="0"/>
                <a:cs typeface="Times New Roman" panose="02020603050405020304" pitchFamily="18" charset="0"/>
              </a:rPr>
              <a:t>"Об общих принципах организации местного самоуправления в Российской Федерации"</a:t>
            </a:r>
          </a:p>
          <a:p>
            <a:endParaRPr lang="ru-RU" sz="1100" dirty="0">
              <a:latin typeface="Times New Roman" panose="02020603050405020304" pitchFamily="18" charset="0"/>
              <a:cs typeface="Times New Roman" panose="02020603050405020304" pitchFamily="18" charset="0"/>
              <a:hlinkClick r:id="rId8"/>
            </a:endParaRPr>
          </a:p>
        </p:txBody>
      </p:sp>
    </p:spTree>
    <p:extLst>
      <p:ext uri="{BB962C8B-B14F-4D97-AF65-F5344CB8AC3E}">
        <p14:creationId xmlns:p14="http://schemas.microsoft.com/office/powerpoint/2010/main" val="26676953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54442" y="377219"/>
            <a:ext cx="8290560" cy="369332"/>
          </a:xfrm>
          <a:prstGeom prst="rect">
            <a:avLst/>
          </a:prstGeom>
          <a:noFill/>
        </p:spPr>
        <p:txBody>
          <a:bodyPr wrap="square" rtlCol="0">
            <a:spAutoFit/>
          </a:bodyPr>
          <a:lstStyle/>
          <a:p>
            <a:r>
              <a:rPr lang="ru-RU" b="1" u="sng" dirty="0" smtClean="0">
                <a:solidFill>
                  <a:srgbClr val="C00000"/>
                </a:solidFill>
                <a:latin typeface="Times New Roman" panose="02020603050405020304" pitchFamily="18" charset="0"/>
                <a:cs typeface="Times New Roman" panose="02020603050405020304" pitchFamily="18" charset="0"/>
              </a:rPr>
              <a:t>Бюджетный процесс – ежегодное формирование и исполнение бюджета</a:t>
            </a:r>
            <a:endParaRPr lang="ru-RU" b="1"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203761476"/>
              </p:ext>
            </p:extLst>
          </p:nvPr>
        </p:nvGraphicFramePr>
        <p:xfrm>
          <a:off x="731520" y="1306807"/>
          <a:ext cx="9814560" cy="5335046"/>
        </p:xfrm>
        <a:graphic>
          <a:graphicData uri="http://schemas.openxmlformats.org/drawingml/2006/table">
            <a:tbl>
              <a:tblPr firstRow="1" bandRow="1">
                <a:tableStyleId>{5C22544A-7EE6-4342-B048-85BDC9FD1C3A}</a:tableStyleId>
              </a:tblPr>
              <a:tblGrid>
                <a:gridCol w="2962448"/>
                <a:gridCol w="6852112"/>
              </a:tblGrid>
              <a:tr h="532041">
                <a:tc>
                  <a:txBody>
                    <a:bodyPr/>
                    <a:lstStyle/>
                    <a:p>
                      <a:r>
                        <a:rPr lang="ru-RU" sz="1400" dirty="0" smtClean="0">
                          <a:solidFill>
                            <a:srgbClr val="0070C0"/>
                          </a:solidFill>
                          <a:latin typeface="Times New Roman" panose="02020603050405020304" pitchFamily="18" charset="0"/>
                          <a:cs typeface="Times New Roman" panose="02020603050405020304" pitchFamily="18" charset="0"/>
                        </a:rPr>
                        <a:t>До  20 августа</a:t>
                      </a:r>
                      <a:endParaRPr lang="ru-RU" sz="1400" dirty="0">
                        <a:solidFill>
                          <a:srgbClr val="0070C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c>
                  <a:txBody>
                    <a:bodyPr/>
                    <a:lstStyle/>
                    <a:p>
                      <a:r>
                        <a:rPr lang="ru-RU" sz="1400" dirty="0" smtClean="0">
                          <a:solidFill>
                            <a:srgbClr val="0070C0"/>
                          </a:solidFill>
                          <a:latin typeface="Times New Roman" panose="02020603050405020304" pitchFamily="18" charset="0"/>
                          <a:cs typeface="Times New Roman" panose="02020603050405020304" pitchFamily="18" charset="0"/>
                        </a:rPr>
                        <a:t>Предоставление расчетов  главными распорядителями бюджетных средств</a:t>
                      </a:r>
                      <a:endParaRPr lang="ru-RU" sz="1400" dirty="0">
                        <a:solidFill>
                          <a:srgbClr val="0070C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r>
              <a:tr h="818148">
                <a:tc>
                  <a:txBody>
                    <a:bodyPr/>
                    <a:lstStyle/>
                    <a:p>
                      <a:r>
                        <a:rPr lang="ru-RU" sz="1400" b="1" dirty="0" smtClean="0">
                          <a:solidFill>
                            <a:srgbClr val="0070C0"/>
                          </a:solidFill>
                          <a:latin typeface="Times New Roman" panose="02020603050405020304" pitchFamily="18" charset="0"/>
                          <a:cs typeface="Times New Roman" panose="02020603050405020304" pitchFamily="18" charset="0"/>
                        </a:rPr>
                        <a:t>До 01 сентября</a:t>
                      </a:r>
                      <a:endParaRPr lang="ru-RU" sz="1400" b="1" dirty="0">
                        <a:solidFill>
                          <a:srgbClr val="0070C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c>
                  <a:txBody>
                    <a:bodyPr/>
                    <a:lstStyle/>
                    <a:p>
                      <a:r>
                        <a:rPr lang="ru-RU" sz="1400" b="1" dirty="0" smtClean="0">
                          <a:solidFill>
                            <a:srgbClr val="0070C0"/>
                          </a:solidFill>
                          <a:latin typeface="Times New Roman" panose="02020603050405020304" pitchFamily="18" charset="0"/>
                          <a:cs typeface="Times New Roman" panose="02020603050405020304" pitchFamily="18" charset="0"/>
                        </a:rPr>
                        <a:t>Формирование паспорта бюджета на очередной финансовый год</a:t>
                      </a:r>
                      <a:r>
                        <a:rPr lang="ru-RU" sz="1400" b="1" baseline="0" dirty="0" smtClean="0">
                          <a:solidFill>
                            <a:srgbClr val="0070C0"/>
                          </a:solidFill>
                          <a:latin typeface="Times New Roman" panose="02020603050405020304" pitchFamily="18" charset="0"/>
                          <a:cs typeface="Times New Roman" panose="02020603050405020304" pitchFamily="18" charset="0"/>
                        </a:rPr>
                        <a:t> и плановый период и его предоставление в департамент финансов правительства ЕАО</a:t>
                      </a:r>
                      <a:endParaRPr lang="ru-RU" sz="1400" b="1" dirty="0">
                        <a:solidFill>
                          <a:srgbClr val="0070C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r>
              <a:tr h="818148">
                <a:tc>
                  <a:txBody>
                    <a:bodyPr/>
                    <a:lstStyle/>
                    <a:p>
                      <a:r>
                        <a:rPr lang="ru-RU" sz="1400" b="1" dirty="0" smtClean="0">
                          <a:solidFill>
                            <a:srgbClr val="0070C0"/>
                          </a:solidFill>
                          <a:latin typeface="Times New Roman" panose="02020603050405020304" pitchFamily="18" charset="0"/>
                          <a:cs typeface="Times New Roman" panose="02020603050405020304" pitchFamily="18" charset="0"/>
                        </a:rPr>
                        <a:t>До 01 ноября</a:t>
                      </a:r>
                      <a:endParaRPr lang="ru-RU" sz="1400" b="1" dirty="0">
                        <a:solidFill>
                          <a:srgbClr val="0070C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c>
                  <a:txBody>
                    <a:bodyPr/>
                    <a:lstStyle/>
                    <a:p>
                      <a:r>
                        <a:rPr lang="ru-RU" sz="1400" b="1" dirty="0" smtClean="0">
                          <a:solidFill>
                            <a:srgbClr val="0070C0"/>
                          </a:solidFill>
                          <a:latin typeface="Times New Roman" panose="02020603050405020304" pitchFamily="18" charset="0"/>
                          <a:cs typeface="Times New Roman" panose="02020603050405020304" pitchFamily="18" charset="0"/>
                        </a:rPr>
                        <a:t>Балансировка бюджета</a:t>
                      </a:r>
                    </a:p>
                    <a:p>
                      <a:r>
                        <a:rPr lang="ru-RU" sz="1400" b="1" dirty="0" smtClean="0">
                          <a:solidFill>
                            <a:srgbClr val="0070C0"/>
                          </a:solidFill>
                          <a:latin typeface="Times New Roman" panose="02020603050405020304" pitchFamily="18" charset="0"/>
                          <a:cs typeface="Times New Roman" panose="02020603050405020304" pitchFamily="18" charset="0"/>
                        </a:rPr>
                        <a:t>Подготовка проекта решения</a:t>
                      </a:r>
                    </a:p>
                    <a:p>
                      <a:r>
                        <a:rPr lang="ru-RU" sz="1400" b="1" dirty="0" smtClean="0">
                          <a:solidFill>
                            <a:srgbClr val="0070C0"/>
                          </a:solidFill>
                          <a:latin typeface="Times New Roman" panose="02020603050405020304" pitchFamily="18" charset="0"/>
                          <a:cs typeface="Times New Roman" panose="02020603050405020304" pitchFamily="18" charset="0"/>
                        </a:rPr>
                        <a:t>Предоставление</a:t>
                      </a:r>
                      <a:r>
                        <a:rPr lang="ru-RU" sz="1400" b="1" baseline="0" dirty="0" smtClean="0">
                          <a:solidFill>
                            <a:srgbClr val="0070C0"/>
                          </a:solidFill>
                          <a:latin typeface="Times New Roman" panose="02020603050405020304" pitchFamily="18" charset="0"/>
                          <a:cs typeface="Times New Roman" panose="02020603050405020304" pitchFamily="18" charset="0"/>
                        </a:rPr>
                        <a:t> проекта главе муниципального района</a:t>
                      </a:r>
                      <a:endParaRPr lang="ru-RU" sz="1400" b="1" dirty="0">
                        <a:solidFill>
                          <a:srgbClr val="0070C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r>
              <a:tr h="837398">
                <a:tc>
                  <a:txBody>
                    <a:bodyPr/>
                    <a:lstStyle/>
                    <a:p>
                      <a:r>
                        <a:rPr lang="ru-RU" sz="1400" b="1" dirty="0" smtClean="0">
                          <a:solidFill>
                            <a:srgbClr val="0070C0"/>
                          </a:solidFill>
                          <a:latin typeface="Times New Roman" panose="02020603050405020304" pitchFamily="18" charset="0"/>
                          <a:cs typeface="Times New Roman" panose="02020603050405020304" pitchFamily="18" charset="0"/>
                        </a:rPr>
                        <a:t>До 15 ноября</a:t>
                      </a:r>
                      <a:endParaRPr lang="ru-RU" sz="1400" b="1" dirty="0">
                        <a:solidFill>
                          <a:srgbClr val="0070C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c>
                  <a:txBody>
                    <a:bodyPr/>
                    <a:lstStyle/>
                    <a:p>
                      <a:r>
                        <a:rPr lang="ru-RU" sz="1400" b="1" dirty="0" smtClean="0">
                          <a:solidFill>
                            <a:srgbClr val="0070C0"/>
                          </a:solidFill>
                          <a:latin typeface="Times New Roman" panose="02020603050405020304" pitchFamily="18" charset="0"/>
                          <a:cs typeface="Times New Roman" panose="02020603050405020304" pitchFamily="18" charset="0"/>
                        </a:rPr>
                        <a:t>Внесение проекта решения о бюджете района в Собрание депутатов </a:t>
                      </a:r>
                      <a:r>
                        <a:rPr lang="ru-RU" sz="1400" b="1" dirty="0" err="1" smtClean="0">
                          <a:solidFill>
                            <a:srgbClr val="0070C0"/>
                          </a:solidFill>
                          <a:latin typeface="Times New Roman" panose="02020603050405020304" pitchFamily="18" charset="0"/>
                          <a:cs typeface="Times New Roman" panose="02020603050405020304" pitchFamily="18" charset="0"/>
                        </a:rPr>
                        <a:t>Смидовичского</a:t>
                      </a:r>
                      <a:r>
                        <a:rPr lang="ru-RU" sz="1400" b="1" dirty="0" smtClean="0">
                          <a:solidFill>
                            <a:srgbClr val="0070C0"/>
                          </a:solidFill>
                          <a:latin typeface="Times New Roman" panose="02020603050405020304" pitchFamily="18" charset="0"/>
                          <a:cs typeface="Times New Roman" panose="02020603050405020304" pitchFamily="18" charset="0"/>
                        </a:rPr>
                        <a:t> муниципального района</a:t>
                      </a:r>
                      <a:endParaRPr lang="ru-RU" sz="1400" b="1" dirty="0">
                        <a:solidFill>
                          <a:srgbClr val="0070C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r>
              <a:tr h="895149">
                <a:tc>
                  <a:txBody>
                    <a:bodyPr/>
                    <a:lstStyle/>
                    <a:p>
                      <a:r>
                        <a:rPr lang="ru-RU" sz="1400" b="1" dirty="0" smtClean="0">
                          <a:solidFill>
                            <a:srgbClr val="0070C0"/>
                          </a:solidFill>
                          <a:latin typeface="Times New Roman" panose="02020603050405020304" pitchFamily="18" charset="0"/>
                          <a:cs typeface="Times New Roman" panose="02020603050405020304" pitchFamily="18" charset="0"/>
                        </a:rPr>
                        <a:t>До 15 декабря</a:t>
                      </a:r>
                      <a:endParaRPr lang="ru-RU" sz="1400" b="1" dirty="0">
                        <a:solidFill>
                          <a:srgbClr val="0070C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c>
                  <a:txBody>
                    <a:bodyPr/>
                    <a:lstStyle/>
                    <a:p>
                      <a:r>
                        <a:rPr lang="ru-RU" sz="1400" b="1" dirty="0" smtClean="0">
                          <a:solidFill>
                            <a:srgbClr val="0070C0"/>
                          </a:solidFill>
                          <a:latin typeface="Times New Roman" panose="02020603050405020304" pitchFamily="18" charset="0"/>
                          <a:cs typeface="Times New Roman" panose="02020603050405020304" pitchFamily="18" charset="0"/>
                        </a:rPr>
                        <a:t>Публичные слушания</a:t>
                      </a:r>
                      <a:r>
                        <a:rPr lang="ru-RU" sz="1400" b="1" baseline="0" dirty="0" smtClean="0">
                          <a:solidFill>
                            <a:srgbClr val="0070C0"/>
                          </a:solidFill>
                          <a:latin typeface="Times New Roman" panose="02020603050405020304" pitchFamily="18" charset="0"/>
                          <a:cs typeface="Times New Roman" panose="02020603050405020304" pitchFamily="18" charset="0"/>
                        </a:rPr>
                        <a:t> по проекту решения о бюджете муниципального района</a:t>
                      </a:r>
                      <a:endParaRPr lang="ru-RU" sz="1400" b="1" dirty="0">
                        <a:solidFill>
                          <a:srgbClr val="0070C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r>
              <a:tr h="856647">
                <a:tc>
                  <a:txBody>
                    <a:bodyPr/>
                    <a:lstStyle/>
                    <a:p>
                      <a:r>
                        <a:rPr lang="ru-RU" sz="1400" b="1" dirty="0" smtClean="0">
                          <a:solidFill>
                            <a:srgbClr val="0070C0"/>
                          </a:solidFill>
                          <a:latin typeface="Times New Roman" panose="02020603050405020304" pitchFamily="18" charset="0"/>
                          <a:cs typeface="Times New Roman" panose="02020603050405020304" pitchFamily="18" charset="0"/>
                        </a:rPr>
                        <a:t>До 01 января </a:t>
                      </a:r>
                      <a:endParaRPr lang="ru-RU" sz="1400" b="1" dirty="0">
                        <a:solidFill>
                          <a:srgbClr val="0070C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c>
                  <a:txBody>
                    <a:bodyPr/>
                    <a:lstStyle/>
                    <a:p>
                      <a:r>
                        <a:rPr lang="ru-RU" sz="1400" b="1" dirty="0" smtClean="0">
                          <a:solidFill>
                            <a:srgbClr val="0070C0"/>
                          </a:solidFill>
                          <a:latin typeface="Times New Roman" panose="02020603050405020304" pitchFamily="18" charset="0"/>
                          <a:cs typeface="Times New Roman" panose="02020603050405020304" pitchFamily="18" charset="0"/>
                        </a:rPr>
                        <a:t>Утверждение бюджета на</a:t>
                      </a:r>
                      <a:r>
                        <a:rPr lang="ru-RU" sz="1400" b="1" baseline="0" dirty="0" smtClean="0">
                          <a:solidFill>
                            <a:srgbClr val="0070C0"/>
                          </a:solidFill>
                          <a:latin typeface="Times New Roman" panose="02020603050405020304" pitchFamily="18" charset="0"/>
                          <a:cs typeface="Times New Roman" panose="02020603050405020304" pitchFamily="18" charset="0"/>
                        </a:rPr>
                        <a:t> очередной финансовый год и плановый период</a:t>
                      </a:r>
                      <a:endParaRPr lang="ru-RU" sz="1400" b="1" dirty="0">
                        <a:solidFill>
                          <a:srgbClr val="0070C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r>
              <a:tr h="577515">
                <a:tc>
                  <a:txBody>
                    <a:bodyPr/>
                    <a:lstStyle/>
                    <a:p>
                      <a:r>
                        <a:rPr lang="ru-RU" sz="1400" b="1" dirty="0" smtClean="0">
                          <a:solidFill>
                            <a:srgbClr val="0070C0"/>
                          </a:solidFill>
                          <a:latin typeface="Times New Roman" panose="02020603050405020304" pitchFamily="18" charset="0"/>
                          <a:cs typeface="Times New Roman" panose="02020603050405020304" pitchFamily="18" charset="0"/>
                        </a:rPr>
                        <a:t>С 01 января</a:t>
                      </a:r>
                      <a:endParaRPr lang="ru-RU" sz="1400" b="1" dirty="0">
                        <a:solidFill>
                          <a:srgbClr val="0070C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c>
                  <a:txBody>
                    <a:bodyPr/>
                    <a:lstStyle/>
                    <a:p>
                      <a:r>
                        <a:rPr lang="ru-RU" sz="1400" b="1" dirty="0" smtClean="0">
                          <a:solidFill>
                            <a:srgbClr val="0070C0"/>
                          </a:solidFill>
                          <a:latin typeface="Times New Roman" panose="02020603050405020304" pitchFamily="18" charset="0"/>
                          <a:cs typeface="Times New Roman" panose="02020603050405020304" pitchFamily="18" charset="0"/>
                        </a:rPr>
                        <a:t>Исполнение бюджета </a:t>
                      </a:r>
                      <a:r>
                        <a:rPr lang="ru-RU" sz="1400" b="1" dirty="0" err="1" smtClean="0">
                          <a:solidFill>
                            <a:srgbClr val="0070C0"/>
                          </a:solidFill>
                          <a:latin typeface="Times New Roman" panose="02020603050405020304" pitchFamily="18" charset="0"/>
                          <a:cs typeface="Times New Roman" panose="02020603050405020304" pitchFamily="18" charset="0"/>
                        </a:rPr>
                        <a:t>Смидовичского</a:t>
                      </a:r>
                      <a:r>
                        <a:rPr lang="ru-RU" sz="1400" b="1" dirty="0" smtClean="0">
                          <a:solidFill>
                            <a:srgbClr val="0070C0"/>
                          </a:solidFill>
                          <a:latin typeface="Times New Roman" panose="02020603050405020304" pitchFamily="18" charset="0"/>
                          <a:cs typeface="Times New Roman" panose="02020603050405020304" pitchFamily="18" charset="0"/>
                        </a:rPr>
                        <a:t> муниципального района</a:t>
                      </a:r>
                      <a:endParaRPr lang="ru-RU" sz="1400" b="1" dirty="0">
                        <a:solidFill>
                          <a:srgbClr val="0070C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r>
            </a:tbl>
          </a:graphicData>
        </a:graphic>
      </p:graphicFrame>
    </p:spTree>
    <p:extLst>
      <p:ext uri="{BB962C8B-B14F-4D97-AF65-F5344CB8AC3E}">
        <p14:creationId xmlns:p14="http://schemas.microsoft.com/office/powerpoint/2010/main" val="639580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15133" y="199168"/>
            <a:ext cx="5809988" cy="461665"/>
          </a:xfrm>
          <a:prstGeom prst="rect">
            <a:avLst/>
          </a:prstGeom>
          <a:noFill/>
        </p:spPr>
        <p:txBody>
          <a:bodyPr wrap="none" rtlCol="0">
            <a:spAutoFit/>
          </a:bodyPr>
          <a:lstStyle/>
          <a:p>
            <a:r>
              <a:rPr lang="ru-RU" sz="2400" b="1" u="sng" dirty="0" smtClean="0">
                <a:solidFill>
                  <a:srgbClr val="C00000"/>
                </a:solidFill>
                <a:latin typeface="Times New Roman" panose="02020603050405020304" pitchFamily="18" charset="0"/>
                <a:cs typeface="Times New Roman" panose="02020603050405020304" pitchFamily="18" charset="0"/>
              </a:rPr>
              <a:t>Нормативная база бюджетного процесса</a:t>
            </a:r>
            <a:endParaRPr lang="ru-RU" sz="2400" b="1"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4099327572"/>
              </p:ext>
            </p:extLst>
          </p:nvPr>
        </p:nvGraphicFramePr>
        <p:xfrm>
          <a:off x="174324" y="1181679"/>
          <a:ext cx="11375991" cy="5276872"/>
        </p:xfrm>
        <a:graphic>
          <a:graphicData uri="http://schemas.openxmlformats.org/drawingml/2006/table">
            <a:tbl>
              <a:tblPr firstRow="1" bandRow="1">
                <a:tableStyleId>{5C22544A-7EE6-4342-B048-85BDC9FD1C3A}</a:tableStyleId>
              </a:tblPr>
              <a:tblGrid>
                <a:gridCol w="779854"/>
                <a:gridCol w="10596137"/>
              </a:tblGrid>
              <a:tr h="579744">
                <a:tc>
                  <a:txBody>
                    <a:bodyPr/>
                    <a:lstStyle/>
                    <a:p>
                      <a:r>
                        <a:rPr lang="ru-RU" b="0" dirty="0" smtClean="0">
                          <a:solidFill>
                            <a:srgbClr val="0070C0"/>
                          </a:solidFill>
                          <a:latin typeface="Times New Roman" panose="02020603050405020304" pitchFamily="18" charset="0"/>
                          <a:cs typeface="Times New Roman" panose="02020603050405020304" pitchFamily="18" charset="0"/>
                        </a:rPr>
                        <a:t>1</a:t>
                      </a:r>
                      <a:endParaRPr lang="ru-RU" b="0" dirty="0">
                        <a:solidFill>
                          <a:srgbClr val="0070C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c>
                  <a:txBody>
                    <a:bodyPr/>
                    <a:lstStyle/>
                    <a:p>
                      <a:r>
                        <a:rPr lang="ru-RU" b="0" dirty="0" smtClean="0">
                          <a:solidFill>
                            <a:srgbClr val="0070C0"/>
                          </a:solidFill>
                          <a:latin typeface="Times New Roman" panose="02020603050405020304" pitchFamily="18" charset="0"/>
                          <a:cs typeface="Times New Roman" panose="02020603050405020304" pitchFamily="18" charset="0"/>
                        </a:rPr>
                        <a:t>Бюджетный</a:t>
                      </a:r>
                      <a:r>
                        <a:rPr lang="ru-RU" b="0" baseline="0" dirty="0" smtClean="0">
                          <a:solidFill>
                            <a:srgbClr val="0070C0"/>
                          </a:solidFill>
                          <a:latin typeface="Times New Roman" panose="02020603050405020304" pitchFamily="18" charset="0"/>
                          <a:cs typeface="Times New Roman" panose="02020603050405020304" pitchFamily="18" charset="0"/>
                        </a:rPr>
                        <a:t> кодекс Российской Федерации</a:t>
                      </a:r>
                      <a:endParaRPr lang="ru-RU" b="0" dirty="0">
                        <a:solidFill>
                          <a:srgbClr val="0070C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r>
              <a:tr h="539015">
                <a:tc>
                  <a:txBody>
                    <a:bodyPr/>
                    <a:lstStyle/>
                    <a:p>
                      <a:r>
                        <a:rPr lang="ru-RU" dirty="0" smtClean="0">
                          <a:solidFill>
                            <a:srgbClr val="0070C0"/>
                          </a:solidFill>
                          <a:latin typeface="Times New Roman" panose="02020603050405020304" pitchFamily="18" charset="0"/>
                          <a:cs typeface="Times New Roman" panose="02020603050405020304" pitchFamily="18" charset="0"/>
                        </a:rPr>
                        <a:t>2</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ru-RU" dirty="0" smtClean="0">
                          <a:solidFill>
                            <a:srgbClr val="0070C0"/>
                          </a:solidFill>
                          <a:latin typeface="Times New Roman" panose="02020603050405020304" pitchFamily="18" charset="0"/>
                          <a:cs typeface="Times New Roman" panose="02020603050405020304" pitchFamily="18" charset="0"/>
                        </a:rPr>
                        <a:t>Налоговый</a:t>
                      </a:r>
                      <a:r>
                        <a:rPr lang="ru-RU" baseline="0" dirty="0" smtClean="0">
                          <a:solidFill>
                            <a:srgbClr val="0070C0"/>
                          </a:solidFill>
                          <a:latin typeface="Times New Roman" panose="02020603050405020304" pitchFamily="18" charset="0"/>
                          <a:cs typeface="Times New Roman" panose="02020603050405020304" pitchFamily="18" charset="0"/>
                        </a:rPr>
                        <a:t> кодекс Российской Федерации</a:t>
                      </a:r>
                      <a:endParaRPr lang="ru-RU" dirty="0">
                        <a:solidFill>
                          <a:srgbClr val="0070C0"/>
                        </a:solidFill>
                        <a:latin typeface="Times New Roman" panose="02020603050405020304" pitchFamily="18" charset="0"/>
                        <a:cs typeface="Times New Roman" panose="02020603050405020304" pitchFamily="18" charset="0"/>
                      </a:endParaRPr>
                    </a:p>
                  </a:txBody>
                  <a:tcPr/>
                </a:tc>
              </a:tr>
              <a:tr h="741145">
                <a:tc>
                  <a:txBody>
                    <a:bodyPr/>
                    <a:lstStyle/>
                    <a:p>
                      <a:r>
                        <a:rPr lang="ru-RU" dirty="0" smtClean="0">
                          <a:solidFill>
                            <a:srgbClr val="0070C0"/>
                          </a:solidFill>
                          <a:latin typeface="Times New Roman" panose="02020603050405020304" pitchFamily="18" charset="0"/>
                          <a:cs typeface="Times New Roman" panose="02020603050405020304" pitchFamily="18" charset="0"/>
                        </a:rPr>
                        <a:t>3</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ru-RU" dirty="0" smtClean="0">
                          <a:solidFill>
                            <a:srgbClr val="0070C0"/>
                          </a:solidFill>
                          <a:latin typeface="Times New Roman" panose="02020603050405020304" pitchFamily="18" charset="0"/>
                          <a:cs typeface="Times New Roman" panose="02020603050405020304" pitchFamily="18" charset="0"/>
                        </a:rPr>
                        <a:t>Федеральный закон от 06.10.2003 № 131-ФЗ  «Об общих принципах организации местного самоуправления в Российской Федерации»</a:t>
                      </a:r>
                      <a:endParaRPr lang="ru-RU" dirty="0">
                        <a:solidFill>
                          <a:srgbClr val="0070C0"/>
                        </a:solidFill>
                        <a:latin typeface="Times New Roman" panose="02020603050405020304" pitchFamily="18" charset="0"/>
                        <a:cs typeface="Times New Roman" panose="02020603050405020304" pitchFamily="18" charset="0"/>
                      </a:endParaRPr>
                    </a:p>
                  </a:txBody>
                  <a:tcPr/>
                </a:tc>
              </a:tr>
              <a:tr h="519764">
                <a:tc>
                  <a:txBody>
                    <a:bodyPr/>
                    <a:lstStyle/>
                    <a:p>
                      <a:r>
                        <a:rPr lang="ru-RU" dirty="0" smtClean="0">
                          <a:solidFill>
                            <a:srgbClr val="0070C0"/>
                          </a:solidFill>
                          <a:latin typeface="Times New Roman" panose="02020603050405020304" pitchFamily="18" charset="0"/>
                          <a:cs typeface="Times New Roman" panose="02020603050405020304" pitchFamily="18" charset="0"/>
                        </a:rPr>
                        <a:t>4</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ru-RU" dirty="0" smtClean="0">
                          <a:solidFill>
                            <a:srgbClr val="0070C0"/>
                          </a:solidFill>
                          <a:latin typeface="Times New Roman" panose="02020603050405020304" pitchFamily="18" charset="0"/>
                          <a:cs typeface="Times New Roman" panose="02020603050405020304" pitchFamily="18" charset="0"/>
                        </a:rPr>
                        <a:t>Устав </a:t>
                      </a:r>
                      <a:r>
                        <a:rPr lang="ru-RU" dirty="0" err="1" smtClean="0">
                          <a:solidFill>
                            <a:srgbClr val="0070C0"/>
                          </a:solidFill>
                          <a:latin typeface="Times New Roman" panose="02020603050405020304" pitchFamily="18" charset="0"/>
                          <a:cs typeface="Times New Roman" panose="02020603050405020304" pitchFamily="18" charset="0"/>
                        </a:rPr>
                        <a:t>Смидовичского</a:t>
                      </a:r>
                      <a:r>
                        <a:rPr lang="ru-RU" dirty="0" smtClean="0">
                          <a:solidFill>
                            <a:srgbClr val="0070C0"/>
                          </a:solidFill>
                          <a:latin typeface="Times New Roman" panose="02020603050405020304" pitchFamily="18" charset="0"/>
                          <a:cs typeface="Times New Roman" panose="02020603050405020304" pitchFamily="18" charset="0"/>
                        </a:rPr>
                        <a:t> муниципального района</a:t>
                      </a:r>
                      <a:endParaRPr lang="ru-RU" dirty="0">
                        <a:solidFill>
                          <a:srgbClr val="0070C0"/>
                        </a:solidFill>
                        <a:latin typeface="Times New Roman" panose="02020603050405020304" pitchFamily="18" charset="0"/>
                        <a:cs typeface="Times New Roman" panose="02020603050405020304" pitchFamily="18" charset="0"/>
                      </a:endParaRPr>
                    </a:p>
                  </a:txBody>
                  <a:tcPr/>
                </a:tc>
              </a:tr>
              <a:tr h="760395">
                <a:tc>
                  <a:txBody>
                    <a:bodyPr/>
                    <a:lstStyle/>
                    <a:p>
                      <a:r>
                        <a:rPr lang="ru-RU" dirty="0" smtClean="0">
                          <a:solidFill>
                            <a:srgbClr val="0070C0"/>
                          </a:solidFill>
                          <a:latin typeface="Times New Roman" panose="02020603050405020304" pitchFamily="18" charset="0"/>
                          <a:cs typeface="Times New Roman" panose="02020603050405020304" pitchFamily="18" charset="0"/>
                        </a:rPr>
                        <a:t>5</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aseline="0" dirty="0" smtClean="0">
                          <a:solidFill>
                            <a:srgbClr val="0070C0"/>
                          </a:solidFill>
                          <a:latin typeface="Times New Roman" panose="02020603050405020304" pitchFamily="18" charset="0"/>
                          <a:cs typeface="Times New Roman" panose="02020603050405020304" pitchFamily="18" charset="0"/>
                        </a:rPr>
                        <a:t> Решение Собрание депутатов от 17.04.2020 № 29 «</a:t>
                      </a:r>
                      <a:r>
                        <a:rPr lang="ru-RU" sz="1800" b="0" kern="1200" dirty="0" smtClean="0">
                          <a:solidFill>
                            <a:srgbClr val="0070C0"/>
                          </a:solidFill>
                          <a:effectLst/>
                          <a:latin typeface="Times New Roman" pitchFamily="18" charset="0"/>
                          <a:ea typeface="+mn-ea"/>
                          <a:cs typeface="Times New Roman" pitchFamily="18" charset="0"/>
                        </a:rPr>
                        <a:t>Об утверждении Положения о бюджетном процессе в муниципальном образовании «</a:t>
                      </a:r>
                      <a:r>
                        <a:rPr lang="ru-RU" sz="1800" b="0" kern="1200" dirty="0" err="1" smtClean="0">
                          <a:solidFill>
                            <a:srgbClr val="0070C0"/>
                          </a:solidFill>
                          <a:effectLst/>
                          <a:latin typeface="Times New Roman" pitchFamily="18" charset="0"/>
                          <a:ea typeface="+mn-ea"/>
                          <a:cs typeface="Times New Roman" pitchFamily="18" charset="0"/>
                        </a:rPr>
                        <a:t>Смидовичский</a:t>
                      </a:r>
                      <a:r>
                        <a:rPr lang="ru-RU" sz="1800" b="0" kern="1200" dirty="0" smtClean="0">
                          <a:solidFill>
                            <a:srgbClr val="0070C0"/>
                          </a:solidFill>
                          <a:effectLst/>
                          <a:latin typeface="Times New Roman" pitchFamily="18" charset="0"/>
                          <a:ea typeface="+mn-ea"/>
                          <a:cs typeface="Times New Roman" pitchFamily="18" charset="0"/>
                        </a:rPr>
                        <a:t> муниципальный район» Еврейской автономной области </a:t>
                      </a:r>
                      <a:r>
                        <a:rPr lang="ru-RU" baseline="0" dirty="0" smtClean="0">
                          <a:solidFill>
                            <a:srgbClr val="0070C0"/>
                          </a:solidFill>
                          <a:latin typeface="Times New Roman" panose="02020603050405020304" pitchFamily="18" charset="0"/>
                          <a:cs typeface="Times New Roman" panose="02020603050405020304" pitchFamily="18" charset="0"/>
                        </a:rPr>
                        <a:t>»</a:t>
                      </a:r>
                      <a:endParaRPr lang="ru-RU" dirty="0">
                        <a:solidFill>
                          <a:srgbClr val="0070C0"/>
                        </a:solidFill>
                        <a:latin typeface="Times New Roman" panose="02020603050405020304" pitchFamily="18" charset="0"/>
                        <a:cs typeface="Times New Roman" panose="02020603050405020304" pitchFamily="18" charset="0"/>
                      </a:endParaRPr>
                    </a:p>
                  </a:txBody>
                  <a:tcPr/>
                </a:tc>
              </a:tr>
              <a:tr h="856649">
                <a:tc>
                  <a:txBody>
                    <a:bodyPr/>
                    <a:lstStyle/>
                    <a:p>
                      <a:r>
                        <a:rPr lang="ru-RU" dirty="0" smtClean="0">
                          <a:solidFill>
                            <a:srgbClr val="0070C0"/>
                          </a:solidFill>
                          <a:latin typeface="Times New Roman" panose="02020603050405020304" pitchFamily="18" charset="0"/>
                          <a:cs typeface="Times New Roman" panose="02020603050405020304" pitchFamily="18" charset="0"/>
                        </a:rPr>
                        <a:t>6</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ru-RU" dirty="0" smtClean="0">
                          <a:solidFill>
                            <a:srgbClr val="0070C0"/>
                          </a:solidFill>
                          <a:latin typeface="Times New Roman" panose="02020603050405020304" pitchFamily="18" charset="0"/>
                          <a:cs typeface="Times New Roman" panose="02020603050405020304" pitchFamily="18" charset="0"/>
                        </a:rPr>
                        <a:t>Основные</a:t>
                      </a:r>
                      <a:r>
                        <a:rPr lang="ru-RU" baseline="0" dirty="0" smtClean="0">
                          <a:solidFill>
                            <a:srgbClr val="0070C0"/>
                          </a:solidFill>
                          <a:latin typeface="Times New Roman" panose="02020603050405020304" pitchFamily="18" charset="0"/>
                          <a:cs typeface="Times New Roman" panose="02020603050405020304" pitchFamily="18" charset="0"/>
                        </a:rPr>
                        <a:t> направления бюджетной и налоговой политики </a:t>
                      </a:r>
                      <a:r>
                        <a:rPr lang="ru-RU" baseline="0" dirty="0" err="1" smtClean="0">
                          <a:solidFill>
                            <a:srgbClr val="0070C0"/>
                          </a:solidFill>
                          <a:latin typeface="Times New Roman" panose="02020603050405020304" pitchFamily="18" charset="0"/>
                          <a:cs typeface="Times New Roman" panose="02020603050405020304" pitchFamily="18" charset="0"/>
                        </a:rPr>
                        <a:t>Смидовичского</a:t>
                      </a:r>
                      <a:r>
                        <a:rPr lang="ru-RU" baseline="0" dirty="0" smtClean="0">
                          <a:solidFill>
                            <a:srgbClr val="0070C0"/>
                          </a:solidFill>
                          <a:latin typeface="Times New Roman" panose="02020603050405020304" pitchFamily="18" charset="0"/>
                          <a:cs typeface="Times New Roman" panose="02020603050405020304" pitchFamily="18" charset="0"/>
                        </a:rPr>
                        <a:t> муниципального района на 2023 год и плановый период 2024 и 2025 годы</a:t>
                      </a:r>
                      <a:endParaRPr lang="ru-RU" dirty="0">
                        <a:solidFill>
                          <a:srgbClr val="0070C0"/>
                        </a:solidFill>
                        <a:latin typeface="Times New Roman" panose="02020603050405020304" pitchFamily="18" charset="0"/>
                        <a:cs typeface="Times New Roman" panose="02020603050405020304" pitchFamily="18" charset="0"/>
                      </a:endParaRPr>
                    </a:p>
                  </a:txBody>
                  <a:tcPr/>
                </a:tc>
              </a:tr>
              <a:tr h="644893">
                <a:tc>
                  <a:txBody>
                    <a:bodyPr/>
                    <a:lstStyle/>
                    <a:p>
                      <a:r>
                        <a:rPr lang="ru-RU" dirty="0" smtClean="0">
                          <a:solidFill>
                            <a:srgbClr val="0070C0"/>
                          </a:solidFill>
                          <a:latin typeface="Times New Roman" panose="02020603050405020304" pitchFamily="18" charset="0"/>
                          <a:cs typeface="Times New Roman" panose="02020603050405020304" pitchFamily="18" charset="0"/>
                        </a:rPr>
                        <a:t>7</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ru-RU" dirty="0" smtClean="0">
                          <a:solidFill>
                            <a:srgbClr val="0070C0"/>
                          </a:solidFill>
                          <a:latin typeface="Times New Roman" panose="02020603050405020304" pitchFamily="18" charset="0"/>
                          <a:cs typeface="Times New Roman" panose="02020603050405020304" pitchFamily="18" charset="0"/>
                        </a:rPr>
                        <a:t>Муниципальные программы </a:t>
                      </a:r>
                      <a:r>
                        <a:rPr lang="ru-RU" dirty="0" err="1" smtClean="0">
                          <a:solidFill>
                            <a:srgbClr val="0070C0"/>
                          </a:solidFill>
                          <a:latin typeface="Times New Roman" panose="02020603050405020304" pitchFamily="18" charset="0"/>
                          <a:cs typeface="Times New Roman" panose="02020603050405020304" pitchFamily="18" charset="0"/>
                        </a:rPr>
                        <a:t>Смидовичского</a:t>
                      </a:r>
                      <a:r>
                        <a:rPr lang="ru-RU" dirty="0" smtClean="0">
                          <a:solidFill>
                            <a:srgbClr val="0070C0"/>
                          </a:solidFill>
                          <a:latin typeface="Times New Roman" panose="02020603050405020304" pitchFamily="18" charset="0"/>
                          <a:cs typeface="Times New Roman" panose="02020603050405020304" pitchFamily="18" charset="0"/>
                        </a:rPr>
                        <a:t> муниципального</a:t>
                      </a:r>
                      <a:r>
                        <a:rPr lang="ru-RU" baseline="0" dirty="0" smtClean="0">
                          <a:solidFill>
                            <a:srgbClr val="0070C0"/>
                          </a:solidFill>
                          <a:latin typeface="Times New Roman" panose="02020603050405020304" pitchFamily="18" charset="0"/>
                          <a:cs typeface="Times New Roman" panose="02020603050405020304" pitchFamily="18" charset="0"/>
                        </a:rPr>
                        <a:t> района</a:t>
                      </a:r>
                      <a:endParaRPr lang="ru-RU" dirty="0">
                        <a:solidFill>
                          <a:srgbClr val="0070C0"/>
                        </a:solidFill>
                        <a:latin typeface="Times New Roman" panose="02020603050405020304" pitchFamily="18" charset="0"/>
                        <a:cs typeface="Times New Roman" panose="02020603050405020304" pitchFamily="18" charset="0"/>
                      </a:endParaRPr>
                    </a:p>
                  </a:txBody>
                  <a:tcPr/>
                </a:tc>
              </a:tr>
              <a:tr h="635267">
                <a:tc>
                  <a:txBody>
                    <a:bodyPr/>
                    <a:lstStyle/>
                    <a:p>
                      <a:r>
                        <a:rPr lang="ru-RU" dirty="0" smtClean="0">
                          <a:solidFill>
                            <a:srgbClr val="0070C0"/>
                          </a:solidFill>
                          <a:latin typeface="Times New Roman" panose="02020603050405020304" pitchFamily="18" charset="0"/>
                          <a:cs typeface="Times New Roman" panose="02020603050405020304" pitchFamily="18" charset="0"/>
                        </a:rPr>
                        <a:t>8</a:t>
                      </a:r>
                      <a:endParaRPr lang="ru-RU"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ru-RU" dirty="0" smtClean="0">
                          <a:solidFill>
                            <a:srgbClr val="0070C0"/>
                          </a:solidFill>
                          <a:latin typeface="Times New Roman" panose="02020603050405020304" pitchFamily="18" charset="0"/>
                          <a:cs typeface="Times New Roman" panose="02020603050405020304" pitchFamily="18" charset="0"/>
                        </a:rPr>
                        <a:t>Другие нормативные правовые акты, регламентирующие бюджетные правоотношения</a:t>
                      </a:r>
                      <a:endParaRPr lang="ru-RU" dirty="0">
                        <a:solidFill>
                          <a:srgbClr val="0070C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9118016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5555" y="182882"/>
            <a:ext cx="10075109" cy="1569660"/>
          </a:xfrm>
          <a:prstGeom prst="rect">
            <a:avLst/>
          </a:prstGeom>
          <a:noFill/>
        </p:spPr>
        <p:txBody>
          <a:bodyPr wrap="square" rtlCol="0">
            <a:spAutoFit/>
          </a:bodyPr>
          <a:lstStyle/>
          <a:p>
            <a:r>
              <a:rPr lang="ru-RU" sz="2400" b="1" u="sng" dirty="0" smtClean="0">
                <a:solidFill>
                  <a:srgbClr val="C00000"/>
                </a:solidFill>
                <a:latin typeface="Times New Roman" panose="02020603050405020304" pitchFamily="18" charset="0"/>
                <a:cs typeface="Times New Roman" panose="02020603050405020304" pitchFamily="18" charset="0"/>
              </a:rPr>
              <a:t>Основные задачи и приоритетные направления бюджетной политики </a:t>
            </a:r>
          </a:p>
          <a:p>
            <a:r>
              <a:rPr lang="ru-RU" sz="2400" b="1" u="sng" dirty="0" err="1" smtClean="0">
                <a:solidFill>
                  <a:srgbClr val="C00000"/>
                </a:solidFill>
                <a:latin typeface="Times New Roman" panose="02020603050405020304" pitchFamily="18" charset="0"/>
                <a:cs typeface="Times New Roman" panose="02020603050405020304" pitchFamily="18" charset="0"/>
              </a:rPr>
              <a:t>Смидовичского</a:t>
            </a:r>
            <a:r>
              <a:rPr lang="ru-RU" sz="2400" b="1" u="sng" dirty="0" smtClean="0">
                <a:solidFill>
                  <a:srgbClr val="C00000"/>
                </a:solidFill>
                <a:latin typeface="Times New Roman" panose="02020603050405020304" pitchFamily="18" charset="0"/>
                <a:cs typeface="Times New Roman" panose="02020603050405020304" pitchFamily="18" charset="0"/>
              </a:rPr>
              <a:t> муниципального района на 2023 год и плановый период </a:t>
            </a:r>
          </a:p>
          <a:p>
            <a:pPr algn="ctr"/>
            <a:r>
              <a:rPr lang="ru-RU" sz="2400" b="1" u="sng" dirty="0" smtClean="0">
                <a:solidFill>
                  <a:srgbClr val="C00000"/>
                </a:solidFill>
                <a:latin typeface="Times New Roman" panose="02020603050405020304" pitchFamily="18" charset="0"/>
                <a:cs typeface="Times New Roman" panose="02020603050405020304" pitchFamily="18" charset="0"/>
              </a:rPr>
              <a:t>2024 и 2025 годов</a:t>
            </a:r>
            <a:endParaRPr lang="ru-RU" sz="2400" b="1" u="sng" dirty="0">
              <a:solidFill>
                <a:srgbClr val="C00000"/>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668955" y="1304195"/>
            <a:ext cx="1135781" cy="53684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3200" dirty="0" smtClean="0">
                <a:solidFill>
                  <a:schemeClr val="bg1"/>
                </a:solidFill>
                <a:latin typeface="Times New Roman" panose="02020603050405020304" pitchFamily="18" charset="0"/>
                <a:cs typeface="Times New Roman" panose="02020603050405020304" pitchFamily="18" charset="0"/>
              </a:rPr>
              <a:t>Основные задачи</a:t>
            </a:r>
            <a:endParaRPr lang="ru-RU" sz="3200" dirty="0">
              <a:solidFill>
                <a:schemeClr val="bg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380432" y="1304195"/>
            <a:ext cx="9240252" cy="7456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dirty="0"/>
              <a:t>мобилизация резервов доходной базы консолидированного бюджета </a:t>
            </a:r>
            <a:r>
              <a:rPr lang="ru-RU" sz="2000" dirty="0" err="1"/>
              <a:t>Смидовичского</a:t>
            </a:r>
            <a:r>
              <a:rPr lang="ru-RU" sz="2000" dirty="0"/>
              <a:t> муниципального района;</a:t>
            </a:r>
          </a:p>
        </p:txBody>
      </p:sp>
      <p:sp>
        <p:nvSpPr>
          <p:cNvPr id="9" name="Прямоугольник 8"/>
          <p:cNvSpPr/>
          <p:nvPr/>
        </p:nvSpPr>
        <p:spPr>
          <a:xfrm>
            <a:off x="2345568" y="2190542"/>
            <a:ext cx="9211377" cy="9344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dirty="0"/>
              <a:t>обеспечение роста доходов бюджета </a:t>
            </a:r>
            <a:r>
              <a:rPr lang="ru-RU" sz="2000" dirty="0" err="1"/>
              <a:t>Смидовичского</a:t>
            </a:r>
            <a:r>
              <a:rPr lang="ru-RU" sz="2000" dirty="0"/>
              <a:t> муниципального района за счет повышения эффективности администрирования действующих налоговых платежей и сборов;</a:t>
            </a:r>
          </a:p>
        </p:txBody>
      </p:sp>
      <p:sp>
        <p:nvSpPr>
          <p:cNvPr id="10" name="Прямоугольник 9"/>
          <p:cNvSpPr/>
          <p:nvPr/>
        </p:nvSpPr>
        <p:spPr>
          <a:xfrm>
            <a:off x="2345569" y="3265714"/>
            <a:ext cx="9211377" cy="1259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dirty="0"/>
              <a:t>проведение сбалансированной налоговой политики, соблюдающей интересы бизнеса и поддержку социального сектора экономики, при условии обеспечения преемственности налоговой политики в части социальной и инвестиционной направленности;</a:t>
            </a:r>
          </a:p>
        </p:txBody>
      </p:sp>
      <p:sp>
        <p:nvSpPr>
          <p:cNvPr id="11" name="Прямоугольник 10"/>
          <p:cNvSpPr/>
          <p:nvPr/>
        </p:nvSpPr>
        <p:spPr>
          <a:xfrm>
            <a:off x="2380432" y="4663207"/>
            <a:ext cx="9184321" cy="10587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dirty="0"/>
              <a:t>содействие вовлечению граждан Российской Федерации в предпринимательскую деятельность и сокращение неформальной занятости;</a:t>
            </a:r>
          </a:p>
        </p:txBody>
      </p:sp>
      <p:sp>
        <p:nvSpPr>
          <p:cNvPr id="13" name="Стрелка вправо 12"/>
          <p:cNvSpPr/>
          <p:nvPr/>
        </p:nvSpPr>
        <p:spPr>
          <a:xfrm>
            <a:off x="1809550" y="1694046"/>
            <a:ext cx="548640" cy="2695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14" name="Стрелка вправо 13"/>
          <p:cNvSpPr/>
          <p:nvPr/>
        </p:nvSpPr>
        <p:spPr>
          <a:xfrm>
            <a:off x="1820861" y="2704855"/>
            <a:ext cx="548640" cy="2695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15" name="Стрелка вправо 14"/>
          <p:cNvSpPr/>
          <p:nvPr/>
        </p:nvSpPr>
        <p:spPr>
          <a:xfrm>
            <a:off x="1800833" y="3884184"/>
            <a:ext cx="548640" cy="3539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16" name="Стрелка вправо 15"/>
          <p:cNvSpPr/>
          <p:nvPr/>
        </p:nvSpPr>
        <p:spPr>
          <a:xfrm>
            <a:off x="1800832" y="5071836"/>
            <a:ext cx="540835" cy="3630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3" name="Стрелка вправо 2"/>
          <p:cNvSpPr/>
          <p:nvPr/>
        </p:nvSpPr>
        <p:spPr>
          <a:xfrm>
            <a:off x="1800833" y="6146028"/>
            <a:ext cx="540835" cy="2783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p:cNvSpPr txBox="1"/>
          <p:nvPr/>
        </p:nvSpPr>
        <p:spPr>
          <a:xfrm>
            <a:off x="2341666" y="5838166"/>
            <a:ext cx="9211377" cy="1015663"/>
          </a:xfrm>
          <a:prstGeom prst="rect">
            <a:avLst/>
          </a:prstGeom>
          <a:solidFill>
            <a:schemeClr val="accent1"/>
          </a:solidFill>
          <a:ln>
            <a:solidFill>
              <a:schemeClr val="tx1"/>
            </a:solidFill>
          </a:ln>
        </p:spPr>
        <p:txBody>
          <a:bodyPr wrap="square" rtlCol="0">
            <a:spAutoFit/>
          </a:bodyPr>
          <a:lstStyle/>
          <a:p>
            <a:pPr lvl="0"/>
            <a:r>
              <a:rPr lang="ru-RU" sz="2000" dirty="0">
                <a:solidFill>
                  <a:schemeClr val="bg1"/>
                </a:solidFill>
              </a:rPr>
              <a:t>проведение мероприятий по повышению эффективности управления муниципальной собственностью, природными ресурсами </a:t>
            </a:r>
            <a:r>
              <a:rPr lang="ru-RU" sz="2000" dirty="0" err="1">
                <a:solidFill>
                  <a:schemeClr val="bg1"/>
                </a:solidFill>
              </a:rPr>
              <a:t>Смидовичского</a:t>
            </a:r>
            <a:r>
              <a:rPr lang="ru-RU" sz="2000" dirty="0">
                <a:solidFill>
                  <a:schemeClr val="bg1"/>
                </a:solidFill>
              </a:rPr>
              <a:t> муниципального района;</a:t>
            </a:r>
          </a:p>
        </p:txBody>
      </p:sp>
    </p:spTree>
    <p:extLst>
      <p:ext uri="{BB962C8B-B14F-4D97-AF65-F5344CB8AC3E}">
        <p14:creationId xmlns:p14="http://schemas.microsoft.com/office/powerpoint/2010/main" val="17740857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6016" y="837397"/>
            <a:ext cx="1135781" cy="5802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3200" dirty="0" smtClean="0">
                <a:solidFill>
                  <a:schemeClr val="bg1"/>
                </a:solidFill>
                <a:latin typeface="Times New Roman" panose="02020603050405020304" pitchFamily="18" charset="0"/>
                <a:cs typeface="Times New Roman" panose="02020603050405020304" pitchFamily="18" charset="0"/>
              </a:rPr>
              <a:t>Основные направления</a:t>
            </a:r>
            <a:endParaRPr lang="ru-RU" sz="3200" dirty="0">
              <a:solidFill>
                <a:schemeClr val="bg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314876" y="893562"/>
            <a:ext cx="9240252" cy="6561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dirty="0"/>
              <a:t>обеспечение долгосрочной сбалансированности и устойчивости бюджетной системы как базового принципа ответственной бюджетной политики;</a:t>
            </a:r>
          </a:p>
        </p:txBody>
      </p:sp>
      <p:sp>
        <p:nvSpPr>
          <p:cNvPr id="4" name="Прямоугольник 3"/>
          <p:cNvSpPr/>
          <p:nvPr/>
        </p:nvSpPr>
        <p:spPr>
          <a:xfrm>
            <a:off x="2307656" y="1747119"/>
            <a:ext cx="9211377" cy="9625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t>реализация мероприятий, направленных на повышение качества планирования и эффективности реализации муниципальных программ </a:t>
            </a:r>
            <a:r>
              <a:rPr lang="ru-RU" sz="2000" dirty="0" err="1"/>
              <a:t>Смидовичского</a:t>
            </a:r>
            <a:r>
              <a:rPr lang="ru-RU" sz="2000" dirty="0"/>
              <a:t> муниципального района исходя из ожидаемых </a:t>
            </a:r>
            <a:r>
              <a:rPr lang="ru-RU" sz="2000" dirty="0" err="1"/>
              <a:t>результатов;</a:t>
            </a:r>
            <a:r>
              <a:rPr lang="ru-RU" sz="2000" b="1" dirty="0" err="1" smtClean="0">
                <a:solidFill>
                  <a:schemeClr val="bg1"/>
                </a:solidFill>
                <a:latin typeface="Times New Roman" panose="02020603050405020304" pitchFamily="18" charset="0"/>
                <a:cs typeface="Times New Roman" panose="02020603050405020304" pitchFamily="18" charset="0"/>
              </a:rPr>
              <a:t>тв</a:t>
            </a:r>
            <a:endParaRPr lang="ru-RU" sz="2000" b="1" dirty="0">
              <a:solidFill>
                <a:schemeClr val="bg1"/>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307655" y="2898594"/>
            <a:ext cx="9211377" cy="7988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dirty="0"/>
              <a:t>соблюдение условий соглашений, заключенных администрацией </a:t>
            </a:r>
            <a:r>
              <a:rPr lang="ru-RU" sz="2000" dirty="0" err="1"/>
              <a:t>Смидовичского</a:t>
            </a:r>
            <a:r>
              <a:rPr lang="ru-RU" sz="2000" dirty="0"/>
              <a:t> муниципального района с департаментом финансов правительства Еврейской автономной области;</a:t>
            </a:r>
          </a:p>
        </p:txBody>
      </p:sp>
      <p:sp>
        <p:nvSpPr>
          <p:cNvPr id="6" name="Прямоугольник 5"/>
          <p:cNvSpPr/>
          <p:nvPr/>
        </p:nvSpPr>
        <p:spPr>
          <a:xfrm>
            <a:off x="2290813" y="3886440"/>
            <a:ext cx="9134375" cy="10587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dirty="0"/>
              <a:t>реализация мер по повышению эффективности использования бюджетных средств, в том числе путем выполнения мероприятий по оздоровлению муниципальных финансов </a:t>
            </a:r>
            <a:r>
              <a:rPr lang="ru-RU" sz="2000" dirty="0" err="1"/>
              <a:t>Смидовичского</a:t>
            </a:r>
            <a:r>
              <a:rPr lang="ru-RU" sz="2000" dirty="0"/>
              <a:t> муниципального района;</a:t>
            </a:r>
          </a:p>
        </p:txBody>
      </p:sp>
      <p:sp>
        <p:nvSpPr>
          <p:cNvPr id="7" name="Стрелка вправо 6"/>
          <p:cNvSpPr/>
          <p:nvPr/>
        </p:nvSpPr>
        <p:spPr>
          <a:xfrm>
            <a:off x="1766236" y="1147574"/>
            <a:ext cx="548640" cy="2695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8" name="Стрелка вправо 7"/>
          <p:cNvSpPr/>
          <p:nvPr/>
        </p:nvSpPr>
        <p:spPr>
          <a:xfrm>
            <a:off x="1742173" y="2143655"/>
            <a:ext cx="548640" cy="2695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9" name="Стрелка вправо 8"/>
          <p:cNvSpPr/>
          <p:nvPr/>
        </p:nvSpPr>
        <p:spPr>
          <a:xfrm>
            <a:off x="1759016" y="3136353"/>
            <a:ext cx="541421" cy="2406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10" name="Стрелка вправо 9"/>
          <p:cNvSpPr/>
          <p:nvPr/>
        </p:nvSpPr>
        <p:spPr>
          <a:xfrm>
            <a:off x="1760218" y="4284270"/>
            <a:ext cx="539016" cy="2695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11" name="Стрелка вправо 10"/>
          <p:cNvSpPr/>
          <p:nvPr/>
        </p:nvSpPr>
        <p:spPr>
          <a:xfrm>
            <a:off x="1755570" y="5333656"/>
            <a:ext cx="535243" cy="2695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12" name="Стрелка вправо 11"/>
          <p:cNvSpPr/>
          <p:nvPr/>
        </p:nvSpPr>
        <p:spPr>
          <a:xfrm>
            <a:off x="1742173" y="6197413"/>
            <a:ext cx="539016" cy="2695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13" name="Прямоугольник 12"/>
          <p:cNvSpPr/>
          <p:nvPr/>
        </p:nvSpPr>
        <p:spPr>
          <a:xfrm>
            <a:off x="2314876" y="5087180"/>
            <a:ext cx="9211377" cy="734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dirty="0"/>
              <a:t>финансовое обеспечение принятых расходных обязательств с учетом проведения мероприятий по их оптимизации, сокращению неэффективных расходов бюджета </a:t>
            </a:r>
            <a:r>
              <a:rPr lang="ru-RU" sz="2000" dirty="0" err="1"/>
              <a:t>Смидовичского</a:t>
            </a:r>
            <a:r>
              <a:rPr lang="ru-RU" sz="2000" dirty="0"/>
              <a:t> муниципального района;</a:t>
            </a:r>
          </a:p>
        </p:txBody>
      </p:sp>
      <p:sp>
        <p:nvSpPr>
          <p:cNvPr id="15" name="Прямоугольник 14"/>
          <p:cNvSpPr/>
          <p:nvPr/>
        </p:nvSpPr>
        <p:spPr>
          <a:xfrm>
            <a:off x="2281189" y="6024638"/>
            <a:ext cx="9211377" cy="6150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t>недопущение установления и исполнения расходных обязательств, не относящихся к полномочиям органов местного самоуправления, а также не обеспеченных источниками </a:t>
            </a:r>
            <a:r>
              <a:rPr lang="ru-RU" sz="2000" dirty="0" err="1"/>
              <a:t>финансирования;</a:t>
            </a:r>
            <a:r>
              <a:rPr lang="ru-RU" sz="2000" b="1" dirty="0" err="1" smtClean="0">
                <a:solidFill>
                  <a:schemeClr val="bg1"/>
                </a:solidFill>
                <a:latin typeface="Times New Roman" panose="02020603050405020304" pitchFamily="18" charset="0"/>
                <a:cs typeface="Times New Roman" panose="02020603050405020304" pitchFamily="18" charset="0"/>
              </a:rPr>
              <a:t>тв</a:t>
            </a:r>
            <a:r>
              <a:rPr lang="ru-RU" sz="2000" b="1" dirty="0" smtClean="0">
                <a:solidFill>
                  <a:schemeClr val="bg1"/>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6761650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6016" y="837397"/>
            <a:ext cx="1135781" cy="5802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3200" dirty="0" smtClean="0">
                <a:solidFill>
                  <a:schemeClr val="bg1"/>
                </a:solidFill>
                <a:latin typeface="Times New Roman" panose="02020603050405020304" pitchFamily="18" charset="0"/>
                <a:cs typeface="Times New Roman" panose="02020603050405020304" pitchFamily="18" charset="0"/>
              </a:rPr>
              <a:t>Основные направления</a:t>
            </a:r>
            <a:endParaRPr lang="ru-RU" sz="3200" dirty="0">
              <a:solidFill>
                <a:schemeClr val="bg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314876" y="893562"/>
            <a:ext cx="9240252" cy="6561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dirty="0"/>
              <a:t>строгое соблюдение бюджетно-финансовой дисциплины всеми главными распорядителями и получателями бюджетных средств;</a:t>
            </a:r>
          </a:p>
        </p:txBody>
      </p:sp>
      <p:sp>
        <p:nvSpPr>
          <p:cNvPr id="4" name="Прямоугольник 3"/>
          <p:cNvSpPr/>
          <p:nvPr/>
        </p:nvSpPr>
        <p:spPr>
          <a:xfrm>
            <a:off x="2307656" y="1747119"/>
            <a:ext cx="9211377" cy="9625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dirty="0"/>
              <a:t>недопущение возникновения просроченной кредиторской задолженности по заработной плате и начислениям на нее, социальным выплатам, питанию;</a:t>
            </a:r>
          </a:p>
        </p:txBody>
      </p:sp>
      <p:sp>
        <p:nvSpPr>
          <p:cNvPr id="5" name="Прямоугольник 4"/>
          <p:cNvSpPr/>
          <p:nvPr/>
        </p:nvSpPr>
        <p:spPr>
          <a:xfrm>
            <a:off x="2307655" y="2898594"/>
            <a:ext cx="9211377" cy="9878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dirty="0"/>
              <a:t>совершенствование внутреннего муниципального финансового контроля в сфере бюджетных правоотношений, повышение эффективности внутреннего финансового контроля и внутреннего финансового аудита;</a:t>
            </a:r>
          </a:p>
        </p:txBody>
      </p:sp>
      <p:sp>
        <p:nvSpPr>
          <p:cNvPr id="6" name="Прямоугольник 5"/>
          <p:cNvSpPr/>
          <p:nvPr/>
        </p:nvSpPr>
        <p:spPr>
          <a:xfrm>
            <a:off x="2290813" y="4109776"/>
            <a:ext cx="9134375" cy="9244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dirty="0"/>
              <a:t>совершенствование межбюджетных отношений, повышение прозрачности, эффективности предоставления и распределения межбюджетных трансфертов;</a:t>
            </a:r>
          </a:p>
        </p:txBody>
      </p:sp>
      <p:sp>
        <p:nvSpPr>
          <p:cNvPr id="7" name="Стрелка вправо 6"/>
          <p:cNvSpPr/>
          <p:nvPr/>
        </p:nvSpPr>
        <p:spPr>
          <a:xfrm>
            <a:off x="1766236" y="1147574"/>
            <a:ext cx="548640" cy="2695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8" name="Стрелка вправо 7"/>
          <p:cNvSpPr/>
          <p:nvPr/>
        </p:nvSpPr>
        <p:spPr>
          <a:xfrm>
            <a:off x="1742173" y="2143655"/>
            <a:ext cx="548640" cy="2695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9" name="Стрелка вправо 8"/>
          <p:cNvSpPr/>
          <p:nvPr/>
        </p:nvSpPr>
        <p:spPr>
          <a:xfrm>
            <a:off x="1759016" y="3136353"/>
            <a:ext cx="541421" cy="2406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10" name="Стрелка вправо 9"/>
          <p:cNvSpPr/>
          <p:nvPr/>
        </p:nvSpPr>
        <p:spPr>
          <a:xfrm>
            <a:off x="1760218" y="4284270"/>
            <a:ext cx="539016" cy="2695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11" name="Стрелка вправо 10"/>
          <p:cNvSpPr/>
          <p:nvPr/>
        </p:nvSpPr>
        <p:spPr>
          <a:xfrm>
            <a:off x="1755570" y="5333656"/>
            <a:ext cx="535243" cy="2695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sp>
        <p:nvSpPr>
          <p:cNvPr id="13" name="Прямоугольник 12"/>
          <p:cNvSpPr/>
          <p:nvPr/>
        </p:nvSpPr>
        <p:spPr>
          <a:xfrm>
            <a:off x="2314876" y="5255288"/>
            <a:ext cx="9211377" cy="7435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dirty="0"/>
              <a:t>обеспечение открытости и прозрачности бюджетного процесса, доступности информации о муниципальных финансах </a:t>
            </a:r>
            <a:r>
              <a:rPr lang="ru-RU" sz="2000" dirty="0" err="1"/>
              <a:t>Смидовичского</a:t>
            </a:r>
            <a:r>
              <a:rPr lang="ru-RU" sz="2000" dirty="0"/>
              <a:t> муниципального района</a:t>
            </a:r>
          </a:p>
        </p:txBody>
      </p:sp>
    </p:spTree>
    <p:extLst>
      <p:ext uri="{BB962C8B-B14F-4D97-AF65-F5344CB8AC3E}">
        <p14:creationId xmlns:p14="http://schemas.microsoft.com/office/powerpoint/2010/main" val="23705655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2387" y="404261"/>
            <a:ext cx="10942444" cy="830997"/>
          </a:xfrm>
          <a:prstGeom prst="rect">
            <a:avLst/>
          </a:prstGeom>
          <a:noFill/>
        </p:spPr>
        <p:txBody>
          <a:bodyPr wrap="square" rtlCol="0">
            <a:spAutoFit/>
          </a:bodyPr>
          <a:lstStyle/>
          <a:p>
            <a:pPr algn="ctr"/>
            <a:r>
              <a:rPr lang="ru-RU" sz="2400" b="1" u="sng" dirty="0" smtClean="0">
                <a:solidFill>
                  <a:srgbClr val="C00000"/>
                </a:solidFill>
                <a:latin typeface="Times New Roman" panose="02020603050405020304" pitchFamily="18" charset="0"/>
                <a:cs typeface="Times New Roman" panose="02020603050405020304" pitchFamily="18" charset="0"/>
              </a:rPr>
              <a:t>Основные параметры социально-экономического развития </a:t>
            </a:r>
          </a:p>
          <a:p>
            <a:pPr algn="ctr"/>
            <a:r>
              <a:rPr lang="ru-RU" sz="2400" b="1" u="sng" dirty="0" err="1" smtClean="0">
                <a:solidFill>
                  <a:srgbClr val="C00000"/>
                </a:solidFill>
                <a:latin typeface="Times New Roman" panose="02020603050405020304" pitchFamily="18" charset="0"/>
                <a:cs typeface="Times New Roman" panose="02020603050405020304" pitchFamily="18" charset="0"/>
              </a:rPr>
              <a:t>Смидовичского</a:t>
            </a:r>
            <a:r>
              <a:rPr lang="ru-RU" sz="2400" b="1" u="sng" dirty="0" smtClean="0">
                <a:solidFill>
                  <a:srgbClr val="C00000"/>
                </a:solidFill>
                <a:latin typeface="Times New Roman" panose="02020603050405020304" pitchFamily="18" charset="0"/>
                <a:cs typeface="Times New Roman" panose="02020603050405020304" pitchFamily="18" charset="0"/>
              </a:rPr>
              <a:t> района на 2023  год и плановый период 2024-2025 годы </a:t>
            </a:r>
            <a:endParaRPr lang="ru-RU" sz="2400" b="1"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1429383067"/>
              </p:ext>
            </p:extLst>
          </p:nvPr>
        </p:nvGraphicFramePr>
        <p:xfrm>
          <a:off x="69011" y="1285336"/>
          <a:ext cx="12016597" cy="4945236"/>
        </p:xfrm>
        <a:graphic>
          <a:graphicData uri="http://schemas.openxmlformats.org/drawingml/2006/table">
            <a:tbl>
              <a:tblPr firstRow="1" bandRow="1">
                <a:tableStyleId>{5C22544A-7EE6-4342-B048-85BDC9FD1C3A}</a:tableStyleId>
              </a:tblPr>
              <a:tblGrid>
                <a:gridCol w="3054002"/>
                <a:gridCol w="1075993"/>
                <a:gridCol w="1316831"/>
                <a:gridCol w="1826103"/>
                <a:gridCol w="1595216"/>
                <a:gridCol w="1595216"/>
                <a:gridCol w="1553236"/>
              </a:tblGrid>
              <a:tr h="491706">
                <a:tc>
                  <a:txBody>
                    <a:bodyPr/>
                    <a:lstStyle/>
                    <a:p>
                      <a:pPr algn="ctr"/>
                      <a:r>
                        <a:rPr lang="ru-RU" sz="1100" dirty="0" smtClean="0">
                          <a:latin typeface="Times New Roman" panose="02020603050405020304" pitchFamily="18" charset="0"/>
                          <a:cs typeface="Times New Roman" panose="02020603050405020304" pitchFamily="18" charset="0"/>
                        </a:rPr>
                        <a:t>Показатели</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Ед.измерения</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2021 г.</a:t>
                      </a:r>
                    </a:p>
                    <a:p>
                      <a:pPr algn="ctr"/>
                      <a:r>
                        <a:rPr lang="ru-RU" sz="1100" dirty="0" smtClean="0">
                          <a:latin typeface="Times New Roman" panose="02020603050405020304" pitchFamily="18" charset="0"/>
                          <a:cs typeface="Times New Roman" panose="02020603050405020304" pitchFamily="18" charset="0"/>
                        </a:rPr>
                        <a:t>отчет</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2022 г. </a:t>
                      </a:r>
                    </a:p>
                    <a:p>
                      <a:pPr algn="ctr"/>
                      <a:r>
                        <a:rPr lang="ru-RU" sz="1100" dirty="0" smtClean="0">
                          <a:latin typeface="Times New Roman" panose="02020603050405020304" pitchFamily="18" charset="0"/>
                          <a:cs typeface="Times New Roman" panose="02020603050405020304" pitchFamily="18" charset="0"/>
                        </a:rPr>
                        <a:t>оценка</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2023 г. </a:t>
                      </a:r>
                    </a:p>
                    <a:p>
                      <a:pPr algn="ctr"/>
                      <a:r>
                        <a:rPr lang="ru-RU" sz="1100" dirty="0" smtClean="0">
                          <a:latin typeface="Times New Roman" panose="02020603050405020304" pitchFamily="18" charset="0"/>
                          <a:cs typeface="Times New Roman" panose="02020603050405020304" pitchFamily="18" charset="0"/>
                        </a:rPr>
                        <a:t>прогноз</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2024 г.</a:t>
                      </a:r>
                    </a:p>
                    <a:p>
                      <a:pPr algn="ctr"/>
                      <a:r>
                        <a:rPr lang="ru-RU" sz="1100" dirty="0" smtClean="0">
                          <a:latin typeface="Times New Roman" panose="02020603050405020304" pitchFamily="18" charset="0"/>
                          <a:cs typeface="Times New Roman" panose="02020603050405020304" pitchFamily="18" charset="0"/>
                        </a:rPr>
                        <a:t>прогноз</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2025 г. </a:t>
                      </a:r>
                    </a:p>
                    <a:p>
                      <a:pPr algn="ctr"/>
                      <a:r>
                        <a:rPr lang="ru-RU" sz="1100" dirty="0" smtClean="0">
                          <a:latin typeface="Times New Roman" panose="02020603050405020304" pitchFamily="18" charset="0"/>
                          <a:cs typeface="Times New Roman" panose="02020603050405020304" pitchFamily="18" charset="0"/>
                        </a:rPr>
                        <a:t>прогноз</a:t>
                      </a:r>
                      <a:endParaRPr lang="ru-RU" sz="1100" dirty="0">
                        <a:latin typeface="Times New Roman" panose="02020603050405020304" pitchFamily="18" charset="0"/>
                        <a:cs typeface="Times New Roman" panose="02020603050405020304" pitchFamily="18" charset="0"/>
                      </a:endParaRPr>
                    </a:p>
                  </a:txBody>
                  <a:tcPr/>
                </a:tc>
              </a:tr>
              <a:tr h="491705">
                <a:tc>
                  <a:txBody>
                    <a:bodyPr/>
                    <a:lstStyle/>
                    <a:p>
                      <a:r>
                        <a:rPr lang="ru-RU" sz="1400" dirty="0" smtClean="0">
                          <a:latin typeface="Times New Roman" panose="02020603050405020304" pitchFamily="18" charset="0"/>
                          <a:cs typeface="Times New Roman" panose="02020603050405020304" pitchFamily="18" charset="0"/>
                        </a:rPr>
                        <a:t>Численность населения</a:t>
                      </a:r>
                    </a:p>
                    <a:p>
                      <a:r>
                        <a:rPr lang="ru-RU" sz="1400" dirty="0" smtClean="0">
                          <a:latin typeface="Times New Roman" panose="02020603050405020304" pitchFamily="18" charset="0"/>
                          <a:cs typeface="Times New Roman" panose="02020603050405020304" pitchFamily="18" charset="0"/>
                        </a:rPr>
                        <a:t>(среднегодовая)</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latin typeface="Times New Roman" panose="02020603050405020304" pitchFamily="18" charset="0"/>
                          <a:cs typeface="Times New Roman" panose="02020603050405020304" pitchFamily="18" charset="0"/>
                        </a:rPr>
                        <a:t>тыс.</a:t>
                      </a:r>
                    </a:p>
                    <a:p>
                      <a:pPr algn="ctr"/>
                      <a:r>
                        <a:rPr lang="ru-RU" sz="1400" dirty="0" smtClean="0">
                          <a:latin typeface="Times New Roman" panose="02020603050405020304" pitchFamily="18" charset="0"/>
                          <a:cs typeface="Times New Roman" panose="02020603050405020304" pitchFamily="18" charset="0"/>
                        </a:rPr>
                        <a:t>человек</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23,5</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23,3</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23,3</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22,4</a:t>
                      </a: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22,1</a:t>
                      </a:r>
                      <a:endParaRPr lang="ru-RU" sz="1400" dirty="0">
                        <a:solidFill>
                          <a:schemeClr val="tx1"/>
                        </a:solidFill>
                        <a:latin typeface="Times New Roman" panose="02020603050405020304" pitchFamily="18" charset="0"/>
                        <a:cs typeface="Times New Roman" panose="02020603050405020304" pitchFamily="18" charset="0"/>
                      </a:endParaRPr>
                    </a:p>
                  </a:txBody>
                  <a:tcPr/>
                </a:tc>
              </a:tr>
              <a:tr h="491130">
                <a:tc>
                  <a:txBody>
                    <a:bodyPr/>
                    <a:lstStyle/>
                    <a:p>
                      <a:r>
                        <a:rPr lang="ru-RU" sz="1400" dirty="0" smtClean="0">
                          <a:latin typeface="Times New Roman" panose="02020603050405020304" pitchFamily="18" charset="0"/>
                          <a:cs typeface="Times New Roman" panose="02020603050405020304" pitchFamily="18" charset="0"/>
                        </a:rPr>
                        <a:t>Среднемесячная заработная плата по региону</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latin typeface="Times New Roman" panose="02020603050405020304" pitchFamily="18" charset="0"/>
                          <a:cs typeface="Times New Roman" panose="02020603050405020304" pitchFamily="18" charset="0"/>
                        </a:rPr>
                        <a:t>тыс.руб.</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57,2</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63,9</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63,8</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66,8</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69,7</a:t>
                      </a:r>
                      <a:endParaRPr lang="ru-RU" sz="1400" dirty="0">
                        <a:solidFill>
                          <a:schemeClr val="tx1"/>
                        </a:solidFill>
                        <a:latin typeface="Times New Roman" panose="02020603050405020304" pitchFamily="18" charset="0"/>
                        <a:cs typeface="Times New Roman" panose="02020603050405020304" pitchFamily="18" charset="0"/>
                      </a:endParaRPr>
                    </a:p>
                  </a:txBody>
                  <a:tcPr/>
                </a:tc>
              </a:tr>
              <a:tr h="510139">
                <a:tc>
                  <a:txBody>
                    <a:bodyPr/>
                    <a:lstStyle/>
                    <a:p>
                      <a:r>
                        <a:rPr lang="ru-RU" sz="1400" dirty="0" smtClean="0">
                          <a:latin typeface="Times New Roman" panose="02020603050405020304" pitchFamily="18" charset="0"/>
                          <a:cs typeface="Times New Roman" panose="02020603050405020304" pitchFamily="18" charset="0"/>
                        </a:rPr>
                        <a:t>Ввод</a:t>
                      </a:r>
                      <a:r>
                        <a:rPr lang="ru-RU" sz="1400" baseline="0" dirty="0" smtClean="0">
                          <a:latin typeface="Times New Roman" panose="02020603050405020304" pitchFamily="18" charset="0"/>
                          <a:cs typeface="Times New Roman" panose="02020603050405020304" pitchFamily="18" charset="0"/>
                        </a:rPr>
                        <a:t> в действие жилых домов</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err="1" smtClean="0">
                          <a:latin typeface="Times New Roman" panose="02020603050405020304" pitchFamily="18" charset="0"/>
                          <a:cs typeface="Times New Roman" panose="02020603050405020304" pitchFamily="18" charset="0"/>
                        </a:rPr>
                        <a:t>тыс.кв.м</a:t>
                      </a:r>
                      <a:r>
                        <a:rPr lang="ru-RU" sz="1400" dirty="0" smtClean="0">
                          <a:latin typeface="Times New Roman" panose="02020603050405020304" pitchFamily="18" charset="0"/>
                          <a:cs typeface="Times New Roman" panose="02020603050405020304" pitchFamily="18" charset="0"/>
                        </a:rPr>
                        <a:t>. в общей площади</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3,316</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0,623</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3</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3</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3</a:t>
                      </a:r>
                      <a:endParaRPr lang="ru-RU" sz="1400" dirty="0">
                        <a:solidFill>
                          <a:schemeClr val="tx1"/>
                        </a:solidFill>
                        <a:latin typeface="Times New Roman" panose="02020603050405020304" pitchFamily="18" charset="0"/>
                        <a:cs typeface="Times New Roman" panose="02020603050405020304" pitchFamily="18" charset="0"/>
                      </a:endParaRPr>
                    </a:p>
                  </a:txBody>
                  <a:tcPr/>
                </a:tc>
              </a:tr>
              <a:tr h="325473">
                <a:tc>
                  <a:txBody>
                    <a:bodyPr/>
                    <a:lstStyle/>
                    <a:p>
                      <a:r>
                        <a:rPr lang="ru-RU" sz="1400" dirty="0" smtClean="0">
                          <a:latin typeface="Times New Roman" panose="02020603050405020304" pitchFamily="18" charset="0"/>
                          <a:cs typeface="Times New Roman" panose="02020603050405020304" pitchFamily="18" charset="0"/>
                        </a:rPr>
                        <a:t>Объем отгруженных товаров собственного производства, выполненных работ и услуг собственными силами</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latin typeface="Times New Roman" panose="02020603050405020304" pitchFamily="18" charset="0"/>
                          <a:cs typeface="Times New Roman" panose="02020603050405020304" pitchFamily="18" charset="0"/>
                        </a:rPr>
                        <a:t>млн.руб.</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3421,4</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3478,5</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3777,7</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4045,7</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4417,7</a:t>
                      </a:r>
                      <a:endParaRPr lang="ru-RU" sz="1400" dirty="0">
                        <a:solidFill>
                          <a:schemeClr val="tx1"/>
                        </a:solidFill>
                        <a:latin typeface="Times New Roman" panose="02020603050405020304" pitchFamily="18" charset="0"/>
                        <a:cs typeface="Times New Roman" panose="02020603050405020304" pitchFamily="18" charset="0"/>
                      </a:endParaRPr>
                    </a:p>
                  </a:txBody>
                  <a:tcPr/>
                </a:tc>
              </a:tr>
              <a:tr h="519765">
                <a:tc>
                  <a:txBody>
                    <a:bodyPr/>
                    <a:lstStyle/>
                    <a:p>
                      <a:r>
                        <a:rPr lang="ru-RU" sz="1400" dirty="0" smtClean="0">
                          <a:latin typeface="Times New Roman" panose="02020603050405020304" pitchFamily="18" charset="0"/>
                          <a:cs typeface="Times New Roman" panose="02020603050405020304" pitchFamily="18" charset="0"/>
                        </a:rPr>
                        <a:t>Оборот розничной торговли</a:t>
                      </a:r>
                      <a:endParaRPr lang="ru-RU" sz="140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latin typeface="Times New Roman" panose="02020603050405020304" pitchFamily="18" charset="0"/>
                          <a:cs typeface="Times New Roman" panose="02020603050405020304" pitchFamily="18" charset="0"/>
                        </a:rPr>
                        <a:t>млн.руб.</a:t>
                      </a: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9000</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9300</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10100</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11000</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11600</a:t>
                      </a:r>
                      <a:endParaRPr lang="ru-RU" sz="1400" dirty="0">
                        <a:solidFill>
                          <a:schemeClr val="tx1"/>
                        </a:solidFill>
                        <a:latin typeface="Times New Roman" panose="02020603050405020304" pitchFamily="18" charset="0"/>
                        <a:cs typeface="Times New Roman" panose="02020603050405020304" pitchFamily="18" charset="0"/>
                      </a:endParaRPr>
                    </a:p>
                  </a:txBody>
                  <a:tcPr/>
                </a:tc>
              </a:tr>
              <a:tr h="489525">
                <a:tc>
                  <a:txBody>
                    <a:bodyPr/>
                    <a:lstStyle/>
                    <a:p>
                      <a:r>
                        <a:rPr lang="ru-RU" sz="1400" dirty="0" smtClean="0">
                          <a:latin typeface="Times New Roman" panose="02020603050405020304" pitchFamily="18" charset="0"/>
                          <a:cs typeface="Times New Roman" panose="02020603050405020304" pitchFamily="18" charset="0"/>
                        </a:rPr>
                        <a:t>Объем</a:t>
                      </a:r>
                      <a:r>
                        <a:rPr lang="ru-RU" sz="1400" baseline="0" dirty="0" smtClean="0">
                          <a:latin typeface="Times New Roman" panose="02020603050405020304" pitchFamily="18" charset="0"/>
                          <a:cs typeface="Times New Roman" panose="02020603050405020304" pitchFamily="18" charset="0"/>
                        </a:rPr>
                        <a:t> платных услуг населению</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err="1" smtClean="0">
                          <a:latin typeface="Times New Roman" panose="02020603050405020304" pitchFamily="18" charset="0"/>
                          <a:cs typeface="Times New Roman" panose="02020603050405020304" pitchFamily="18" charset="0"/>
                        </a:rPr>
                        <a:t>млн.руб</a:t>
                      </a:r>
                      <a:r>
                        <a:rPr lang="ru-RU" sz="1400" dirty="0" smtClean="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2100</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2304,8</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2316,3</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2339,4</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2330,2</a:t>
                      </a:r>
                      <a:endParaRPr lang="ru-RU" sz="1400" dirty="0">
                        <a:solidFill>
                          <a:schemeClr val="tx1"/>
                        </a:solidFill>
                        <a:latin typeface="Times New Roman" panose="02020603050405020304" pitchFamily="18" charset="0"/>
                        <a:cs typeface="Times New Roman" panose="02020603050405020304" pitchFamily="18" charset="0"/>
                      </a:endParaRPr>
                    </a:p>
                  </a:txBody>
                  <a:tcPr/>
                </a:tc>
              </a:tr>
              <a:tr h="625642">
                <a:tc>
                  <a:txBody>
                    <a:bodyPr/>
                    <a:lstStyle/>
                    <a:p>
                      <a:r>
                        <a:rPr lang="ru-RU" sz="1400" dirty="0" smtClean="0">
                          <a:latin typeface="Times New Roman" panose="02020603050405020304" pitchFamily="18" charset="0"/>
                          <a:cs typeface="Times New Roman" panose="02020603050405020304" pitchFamily="18" charset="0"/>
                        </a:rPr>
                        <a:t>Инвестиции в основной капитал в расчете на 1 жителя, за исключением</a:t>
                      </a:r>
                      <a:r>
                        <a:rPr lang="ru-RU" sz="1400" baseline="0" dirty="0" smtClean="0">
                          <a:latin typeface="Times New Roman" panose="02020603050405020304" pitchFamily="18" charset="0"/>
                          <a:cs typeface="Times New Roman" panose="02020603050405020304" pitchFamily="18" charset="0"/>
                        </a:rPr>
                        <a:t> бюджетных средств</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err="1" smtClean="0">
                          <a:latin typeface="Times New Roman" panose="02020603050405020304" pitchFamily="18" charset="0"/>
                          <a:cs typeface="Times New Roman" panose="02020603050405020304" pitchFamily="18" charset="0"/>
                        </a:rPr>
                        <a:t>млн.руб</a:t>
                      </a:r>
                      <a:r>
                        <a:rPr lang="ru-RU" sz="1400" dirty="0" smtClean="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9,035</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10,099</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10,574</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11,462</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12,604</a:t>
                      </a:r>
                      <a:endParaRPr lang="ru-RU" sz="1400" dirty="0">
                        <a:solidFill>
                          <a:schemeClr val="tx1"/>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7843725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194519849"/>
              </p:ext>
            </p:extLst>
          </p:nvPr>
        </p:nvGraphicFramePr>
        <p:xfrm>
          <a:off x="190918" y="291404"/>
          <a:ext cx="11610017" cy="4068491"/>
        </p:xfrm>
        <a:graphic>
          <a:graphicData uri="http://schemas.openxmlformats.org/drawingml/2006/table">
            <a:tbl>
              <a:tblPr firstRow="1" bandRow="1">
                <a:tableStyleId>{5C22544A-7EE6-4342-B048-85BDC9FD1C3A}</a:tableStyleId>
              </a:tblPr>
              <a:tblGrid>
                <a:gridCol w="3288143"/>
                <a:gridCol w="1092938"/>
                <a:gridCol w="1319055"/>
                <a:gridCol w="1840731"/>
                <a:gridCol w="1607995"/>
                <a:gridCol w="1607995"/>
                <a:gridCol w="853160"/>
              </a:tblGrid>
              <a:tr h="439753">
                <a:tc>
                  <a:txBody>
                    <a:bodyPr/>
                    <a:lstStyle/>
                    <a:p>
                      <a:pPr algn="ctr"/>
                      <a:r>
                        <a:rPr lang="ru-RU" sz="1100" dirty="0" smtClean="0">
                          <a:latin typeface="Times New Roman" panose="02020603050405020304" pitchFamily="18" charset="0"/>
                          <a:cs typeface="Times New Roman" panose="02020603050405020304" pitchFamily="18" charset="0"/>
                        </a:rPr>
                        <a:t>Показатели</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Ед.измерения</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2021 г.</a:t>
                      </a:r>
                    </a:p>
                    <a:p>
                      <a:pPr algn="ctr"/>
                      <a:r>
                        <a:rPr lang="ru-RU" sz="1100" dirty="0" smtClean="0">
                          <a:latin typeface="Times New Roman" panose="02020603050405020304" pitchFamily="18" charset="0"/>
                          <a:cs typeface="Times New Roman" panose="02020603050405020304" pitchFamily="18" charset="0"/>
                        </a:rPr>
                        <a:t>отчет</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2022 г. </a:t>
                      </a:r>
                    </a:p>
                    <a:p>
                      <a:pPr algn="ctr"/>
                      <a:r>
                        <a:rPr lang="ru-RU" sz="1100" dirty="0" smtClean="0">
                          <a:latin typeface="Times New Roman" panose="02020603050405020304" pitchFamily="18" charset="0"/>
                          <a:cs typeface="Times New Roman" panose="02020603050405020304" pitchFamily="18" charset="0"/>
                        </a:rPr>
                        <a:t>оценка</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2023 г. </a:t>
                      </a:r>
                    </a:p>
                    <a:p>
                      <a:pPr algn="ctr"/>
                      <a:r>
                        <a:rPr lang="ru-RU" sz="1100" dirty="0" smtClean="0">
                          <a:latin typeface="Times New Roman" panose="02020603050405020304" pitchFamily="18" charset="0"/>
                          <a:cs typeface="Times New Roman" panose="02020603050405020304" pitchFamily="18" charset="0"/>
                        </a:rPr>
                        <a:t>прогноз</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2024 г.</a:t>
                      </a:r>
                    </a:p>
                    <a:p>
                      <a:pPr algn="ctr"/>
                      <a:r>
                        <a:rPr lang="ru-RU" sz="1100" dirty="0" smtClean="0">
                          <a:latin typeface="Times New Roman" panose="02020603050405020304" pitchFamily="18" charset="0"/>
                          <a:cs typeface="Times New Roman" panose="02020603050405020304" pitchFamily="18" charset="0"/>
                        </a:rPr>
                        <a:t>прогноз</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2025 г. </a:t>
                      </a:r>
                    </a:p>
                    <a:p>
                      <a:pPr algn="ctr"/>
                      <a:r>
                        <a:rPr lang="ru-RU" sz="1100" dirty="0" smtClean="0">
                          <a:latin typeface="Times New Roman" panose="02020603050405020304" pitchFamily="18" charset="0"/>
                          <a:cs typeface="Times New Roman" panose="02020603050405020304" pitchFamily="18" charset="0"/>
                        </a:rPr>
                        <a:t>прогноз</a:t>
                      </a:r>
                      <a:endParaRPr lang="ru-RU" sz="1100" dirty="0">
                        <a:latin typeface="Times New Roman" panose="02020603050405020304" pitchFamily="18" charset="0"/>
                        <a:cs typeface="Times New Roman" panose="02020603050405020304" pitchFamily="18" charset="0"/>
                      </a:endParaRPr>
                    </a:p>
                  </a:txBody>
                  <a:tcPr/>
                </a:tc>
              </a:tr>
              <a:tr h="631168">
                <a:tc>
                  <a:txBody>
                    <a:bodyPr/>
                    <a:lstStyle/>
                    <a:p>
                      <a:pPr algn="l" fontAlgn="ctr"/>
                      <a:r>
                        <a:rPr lang="ru-RU" sz="1200" b="0" i="0" u="none" strike="noStrike">
                          <a:solidFill>
                            <a:srgbClr val="000000"/>
                          </a:solidFill>
                          <a:effectLst/>
                          <a:latin typeface="Times New Roman" panose="02020603050405020304" pitchFamily="18" charset="0"/>
                        </a:rPr>
                        <a:t>Численность детей в дошкольных образовательных учреждениях</a:t>
                      </a:r>
                    </a:p>
                  </a:txBody>
                  <a:tcPr marL="9525" marR="9525" marT="9525" marB="0" anchor="ctr"/>
                </a:tc>
                <a:tc>
                  <a:txBody>
                    <a:bodyPr/>
                    <a:lstStyle/>
                    <a:p>
                      <a:pPr algn="ctr"/>
                      <a:r>
                        <a:rPr lang="ru-RU" sz="1400" dirty="0" smtClean="0">
                          <a:latin typeface="Times New Roman" panose="02020603050405020304" pitchFamily="18" charset="0"/>
                          <a:cs typeface="Times New Roman" panose="02020603050405020304" pitchFamily="18" charset="0"/>
                        </a:rPr>
                        <a:t>чел.</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1137</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1097</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1077</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1077</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1077</a:t>
                      </a:r>
                      <a:endParaRPr lang="ru-RU" sz="1400" dirty="0">
                        <a:solidFill>
                          <a:schemeClr val="tx1"/>
                        </a:solidFill>
                        <a:latin typeface="Times New Roman" panose="02020603050405020304" pitchFamily="18" charset="0"/>
                        <a:cs typeface="Times New Roman" panose="02020603050405020304" pitchFamily="18" charset="0"/>
                      </a:endParaRPr>
                    </a:p>
                  </a:txBody>
                  <a:tcPr/>
                </a:tc>
              </a:tr>
              <a:tr h="653131">
                <a:tc>
                  <a:txBody>
                    <a:bodyPr/>
                    <a:lstStyle/>
                    <a:p>
                      <a:pPr algn="l" fontAlgn="ctr"/>
                      <a:r>
                        <a:rPr lang="ru-RU" sz="1200" b="0" i="0" u="none" strike="noStrike" dirty="0">
                          <a:solidFill>
                            <a:srgbClr val="000000"/>
                          </a:solidFill>
                          <a:effectLst/>
                          <a:latin typeface="Times New Roman" panose="02020603050405020304" pitchFamily="18" charset="0"/>
                        </a:rPr>
                        <a:t>Численность обучающихся общеобразовательных </a:t>
                      </a:r>
                      <a:r>
                        <a:rPr lang="ru-RU" sz="1200" b="0" i="0" u="none" strike="noStrike" dirty="0" smtClean="0">
                          <a:solidFill>
                            <a:srgbClr val="000000"/>
                          </a:solidFill>
                          <a:effectLst/>
                          <a:latin typeface="Times New Roman" panose="02020603050405020304" pitchFamily="18" charset="0"/>
                        </a:rPr>
                        <a:t>учреждениях</a:t>
                      </a:r>
                      <a:endParaRPr lang="ru-RU" sz="12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a:r>
                        <a:rPr lang="ru-RU" sz="1400" dirty="0" smtClean="0">
                          <a:latin typeface="Times New Roman" panose="02020603050405020304" pitchFamily="18" charset="0"/>
                          <a:cs typeface="Times New Roman" panose="02020603050405020304" pitchFamily="18" charset="0"/>
                        </a:rPr>
                        <a:t>чел</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3016</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3027</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3037</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3037</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3037</a:t>
                      </a:r>
                      <a:endParaRPr lang="ru-RU" sz="1400" dirty="0">
                        <a:solidFill>
                          <a:schemeClr val="tx1"/>
                        </a:solidFill>
                        <a:latin typeface="Times New Roman" panose="02020603050405020304" pitchFamily="18" charset="0"/>
                        <a:cs typeface="Times New Roman" panose="02020603050405020304" pitchFamily="18" charset="0"/>
                      </a:endParaRPr>
                    </a:p>
                  </a:txBody>
                  <a:tcPr/>
                </a:tc>
              </a:tr>
              <a:tr h="631168">
                <a:tc>
                  <a:txBody>
                    <a:bodyPr/>
                    <a:lstStyle/>
                    <a:p>
                      <a:pPr algn="l" fontAlgn="ctr"/>
                      <a:r>
                        <a:rPr lang="ru-RU" sz="1200" b="0" i="0" u="none" strike="noStrike" dirty="0">
                          <a:solidFill>
                            <a:srgbClr val="000000"/>
                          </a:solidFill>
                          <a:effectLst/>
                          <a:latin typeface="Times New Roman" panose="02020603050405020304" pitchFamily="18" charset="0"/>
                        </a:rPr>
                        <a:t>Число дошкольных образовательных учреждений</a:t>
                      </a: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latin typeface="Times New Roman" panose="02020603050405020304" pitchFamily="18" charset="0"/>
                          <a:cs typeface="Times New Roman" panose="02020603050405020304" pitchFamily="18" charset="0"/>
                        </a:rPr>
                        <a:t>ед.</a:t>
                      </a: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8</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8</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8</a:t>
                      </a: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8</a:t>
                      </a: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8</a:t>
                      </a:r>
                    </a:p>
                  </a:txBody>
                  <a:tcPr/>
                </a:tc>
              </a:tr>
              <a:tr h="531508">
                <a:tc>
                  <a:txBody>
                    <a:bodyPr/>
                    <a:lstStyle/>
                    <a:p>
                      <a:pPr algn="l" fontAlgn="ctr"/>
                      <a:r>
                        <a:rPr lang="ru-RU" sz="1200" b="0" i="0" u="none" strike="noStrike" dirty="0">
                          <a:solidFill>
                            <a:srgbClr val="000000"/>
                          </a:solidFill>
                          <a:effectLst/>
                          <a:latin typeface="Times New Roman" panose="02020603050405020304" pitchFamily="18" charset="0"/>
                        </a:rPr>
                        <a:t>Число </a:t>
                      </a:r>
                      <a:r>
                        <a:rPr lang="ru-RU" sz="1200" b="0" i="0" u="none" strike="noStrike" dirty="0" smtClean="0">
                          <a:solidFill>
                            <a:srgbClr val="000000"/>
                          </a:solidFill>
                          <a:effectLst/>
                          <a:latin typeface="Times New Roman" panose="02020603050405020304" pitchFamily="18" charset="0"/>
                        </a:rPr>
                        <a:t>общеобразовательных </a:t>
                      </a:r>
                      <a:r>
                        <a:rPr lang="ru-RU" sz="1200" b="0" i="0" u="none" strike="noStrike" dirty="0">
                          <a:solidFill>
                            <a:srgbClr val="000000"/>
                          </a:solidFill>
                          <a:effectLst/>
                          <a:latin typeface="Times New Roman" panose="02020603050405020304" pitchFamily="18" charset="0"/>
                        </a:rPr>
                        <a:t>учреждений</a:t>
                      </a: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latin typeface="Times New Roman" panose="02020603050405020304" pitchFamily="18" charset="0"/>
                          <a:cs typeface="Times New Roman" panose="02020603050405020304" pitchFamily="18" charset="0"/>
                        </a:rPr>
                        <a:t>ед.</a:t>
                      </a: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12</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12</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12</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12</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12</a:t>
                      </a:r>
                      <a:endParaRPr lang="ru-RU" sz="1400" dirty="0">
                        <a:solidFill>
                          <a:schemeClr val="tx1"/>
                        </a:solidFill>
                        <a:latin typeface="Times New Roman" panose="02020603050405020304" pitchFamily="18" charset="0"/>
                        <a:cs typeface="Times New Roman" panose="02020603050405020304" pitchFamily="18" charset="0"/>
                      </a:endParaRPr>
                    </a:p>
                  </a:txBody>
                  <a:tcPr/>
                </a:tc>
              </a:tr>
              <a:tr h="647777">
                <a:tc>
                  <a:txBody>
                    <a:bodyPr/>
                    <a:lstStyle/>
                    <a:p>
                      <a:pPr algn="l" fontAlgn="ctr"/>
                      <a:r>
                        <a:rPr lang="ru-RU" sz="1200" b="0" i="0" u="none" strike="noStrike" dirty="0">
                          <a:solidFill>
                            <a:srgbClr val="000000"/>
                          </a:solidFill>
                          <a:effectLst/>
                          <a:latin typeface="Times New Roman" panose="02020603050405020304" pitchFamily="18" charset="0"/>
                        </a:rPr>
                        <a:t>Число учреждений </a:t>
                      </a:r>
                      <a:r>
                        <a:rPr lang="ru-RU" sz="1200" b="0" i="0" u="none" strike="noStrike" dirty="0" smtClean="0">
                          <a:solidFill>
                            <a:srgbClr val="000000"/>
                          </a:solidFill>
                          <a:effectLst/>
                          <a:latin typeface="Times New Roman" panose="02020603050405020304" pitchFamily="18" charset="0"/>
                        </a:rPr>
                        <a:t>дополнительного образования</a:t>
                      </a:r>
                      <a:endParaRPr lang="ru-RU" sz="12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latin typeface="Times New Roman" panose="02020603050405020304" pitchFamily="18" charset="0"/>
                          <a:cs typeface="Times New Roman" panose="02020603050405020304" pitchFamily="18" charset="0"/>
                        </a:rPr>
                        <a:t>ед.</a:t>
                      </a:r>
                    </a:p>
                    <a:p>
                      <a:pPr algn="ct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4</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4</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4</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4</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4</a:t>
                      </a:r>
                      <a:endParaRPr lang="ru-RU" sz="1400" dirty="0">
                        <a:solidFill>
                          <a:schemeClr val="tx1"/>
                        </a:solidFill>
                        <a:latin typeface="Times New Roman" panose="02020603050405020304" pitchFamily="18" charset="0"/>
                        <a:cs typeface="Times New Roman" panose="02020603050405020304" pitchFamily="18" charset="0"/>
                      </a:endParaRPr>
                    </a:p>
                  </a:txBody>
                  <a:tcPr/>
                </a:tc>
              </a:tr>
              <a:tr h="533986">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200" b="0" i="0" u="none" strike="noStrike" dirty="0" smtClean="0">
                          <a:solidFill>
                            <a:srgbClr val="000000"/>
                          </a:solidFill>
                          <a:effectLst/>
                          <a:latin typeface="Times New Roman" panose="02020603050405020304" pitchFamily="18" charset="0"/>
                        </a:rPr>
                        <a:t>Число учреждений культурно-досугового типа</a:t>
                      </a:r>
                    </a:p>
                    <a:p>
                      <a:pPr algn="l" fontAlgn="ctr"/>
                      <a:endParaRPr lang="ru-RU" sz="12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latin typeface="Times New Roman" panose="02020603050405020304" pitchFamily="18" charset="0"/>
                          <a:cs typeface="Times New Roman" panose="02020603050405020304" pitchFamily="18" charset="0"/>
                        </a:rPr>
                        <a:t>ед.</a:t>
                      </a:r>
                    </a:p>
                    <a:p>
                      <a:pPr algn="ct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7</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7</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7</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7</a:t>
                      </a:r>
                      <a:endParaRPr lang="ru-RU"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7</a:t>
                      </a:r>
                      <a:endParaRPr lang="ru-RU" sz="1400" dirty="0">
                        <a:solidFill>
                          <a:schemeClr val="tx1"/>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264935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09036" y="481262"/>
            <a:ext cx="10035568" cy="830997"/>
          </a:xfrm>
          <a:prstGeom prst="rect">
            <a:avLst/>
          </a:prstGeom>
          <a:noFill/>
        </p:spPr>
        <p:txBody>
          <a:bodyPr wrap="none" rtlCol="0">
            <a:spAutoFit/>
          </a:bodyPr>
          <a:lstStyle/>
          <a:p>
            <a:pPr algn="ctr"/>
            <a:r>
              <a:rPr lang="ru-RU" sz="2400" b="1" u="sng" dirty="0" smtClean="0">
                <a:solidFill>
                  <a:srgbClr val="C00000"/>
                </a:solidFill>
                <a:latin typeface="Times New Roman" panose="02020603050405020304" pitchFamily="18" charset="0"/>
                <a:cs typeface="Times New Roman" panose="02020603050405020304" pitchFamily="18" charset="0"/>
              </a:rPr>
              <a:t>Сведения о планируемом (предельном) объеме муниципального долга </a:t>
            </a:r>
          </a:p>
          <a:p>
            <a:pPr algn="ctr"/>
            <a:r>
              <a:rPr lang="ru-RU" sz="2400" b="1" u="sng" dirty="0" smtClean="0">
                <a:solidFill>
                  <a:srgbClr val="C00000"/>
                </a:solidFill>
                <a:latin typeface="Times New Roman" panose="02020603050405020304" pitchFamily="18" charset="0"/>
                <a:cs typeface="Times New Roman" panose="02020603050405020304" pitchFamily="18" charset="0"/>
              </a:rPr>
              <a:t>на 2023 год и плановый период 2024 и 2025 годов</a:t>
            </a:r>
            <a:endParaRPr lang="ru-RU" sz="2400" b="1" u="sng" dirty="0">
              <a:solidFill>
                <a:srgbClr val="C00000"/>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720790" y="1873929"/>
            <a:ext cx="10145027" cy="4278094"/>
          </a:xfrm>
          <a:prstGeom prst="rect">
            <a:avLst/>
          </a:prstGeom>
          <a:noFill/>
        </p:spPr>
        <p:txBody>
          <a:bodyPr wrap="square" numCol="1" rtlCol="0">
            <a:spAutoFit/>
          </a:bodyPr>
          <a:lstStyle/>
          <a:p>
            <a:pPr algn="ctr"/>
            <a:r>
              <a:rPr lang="ru-RU" sz="1600" dirty="0" smtClean="0">
                <a:solidFill>
                  <a:srgbClr val="0070C0"/>
                </a:solidFill>
                <a:latin typeface="Times New Roman" panose="02020603050405020304" pitchFamily="18" charset="0"/>
                <a:cs typeface="Times New Roman" panose="02020603050405020304" pitchFamily="18" charset="0"/>
              </a:rPr>
              <a:t>Предельный объем муниципального долга </a:t>
            </a:r>
            <a:r>
              <a:rPr lang="ru-RU" sz="1600" dirty="0" err="1" smtClean="0">
                <a:solidFill>
                  <a:srgbClr val="0070C0"/>
                </a:solidFill>
                <a:latin typeface="Times New Roman" panose="02020603050405020304" pitchFamily="18" charset="0"/>
                <a:cs typeface="Times New Roman" panose="02020603050405020304" pitchFamily="18" charset="0"/>
              </a:rPr>
              <a:t>Смидовичского</a:t>
            </a:r>
            <a:r>
              <a:rPr lang="ru-RU" sz="1600" dirty="0" smtClean="0">
                <a:solidFill>
                  <a:srgbClr val="0070C0"/>
                </a:solidFill>
                <a:latin typeface="Times New Roman" panose="02020603050405020304" pitchFamily="18" charset="0"/>
                <a:cs typeface="Times New Roman" panose="02020603050405020304" pitchFamily="18" charset="0"/>
              </a:rPr>
              <a:t> муниципального района утвержден в сумме 0,00 рублей;</a:t>
            </a:r>
          </a:p>
          <a:p>
            <a:pPr algn="ctr"/>
            <a:endParaRPr lang="ru-RU" sz="1600" dirty="0" smtClean="0">
              <a:solidFill>
                <a:srgbClr val="0070C0"/>
              </a:solidFill>
              <a:latin typeface="Times New Roman" panose="02020603050405020304" pitchFamily="18" charset="0"/>
              <a:cs typeface="Times New Roman" panose="02020603050405020304" pitchFamily="18" charset="0"/>
            </a:endParaRPr>
          </a:p>
          <a:p>
            <a:pPr algn="ctr"/>
            <a:r>
              <a:rPr lang="ru-RU" sz="1600" dirty="0" smtClean="0">
                <a:solidFill>
                  <a:srgbClr val="0070C0"/>
                </a:solidFill>
                <a:latin typeface="Times New Roman" panose="02020603050405020304" pitchFamily="18" charset="0"/>
                <a:cs typeface="Times New Roman" panose="02020603050405020304" pitchFamily="18" charset="0"/>
              </a:rPr>
              <a:t>Верхний предел муниципального внутреннего долга </a:t>
            </a:r>
            <a:r>
              <a:rPr lang="ru-RU" sz="1600" dirty="0" err="1">
                <a:solidFill>
                  <a:srgbClr val="0070C0"/>
                </a:solidFill>
                <a:latin typeface="Times New Roman" panose="02020603050405020304" pitchFamily="18" charset="0"/>
                <a:cs typeface="Times New Roman" panose="02020603050405020304" pitchFamily="18" charset="0"/>
              </a:rPr>
              <a:t>Смидовичского</a:t>
            </a:r>
            <a:r>
              <a:rPr lang="ru-RU" sz="1600" dirty="0">
                <a:solidFill>
                  <a:srgbClr val="0070C0"/>
                </a:solidFill>
                <a:latin typeface="Times New Roman" panose="02020603050405020304" pitchFamily="18" charset="0"/>
                <a:cs typeface="Times New Roman" panose="02020603050405020304" pitchFamily="18" charset="0"/>
              </a:rPr>
              <a:t> муниципального района </a:t>
            </a:r>
            <a:endParaRPr lang="ru-RU" sz="1600" dirty="0" smtClean="0">
              <a:solidFill>
                <a:srgbClr val="0070C0"/>
              </a:solidFill>
              <a:latin typeface="Times New Roman" panose="02020603050405020304" pitchFamily="18" charset="0"/>
              <a:cs typeface="Times New Roman" panose="02020603050405020304" pitchFamily="18" charset="0"/>
            </a:endParaRPr>
          </a:p>
          <a:p>
            <a:pPr algn="ctr"/>
            <a:r>
              <a:rPr lang="ru-RU" sz="1600" dirty="0" smtClean="0">
                <a:solidFill>
                  <a:srgbClr val="0070C0"/>
                </a:solidFill>
                <a:latin typeface="Times New Roman" panose="02020603050405020304" pitchFamily="18" charset="0"/>
                <a:cs typeface="Times New Roman" panose="02020603050405020304" pitchFamily="18" charset="0"/>
              </a:rPr>
              <a:t>на 01 января 2024 года -в сумме 0,00 рублей, в том числе:</a:t>
            </a:r>
          </a:p>
          <a:p>
            <a:pPr algn="ctr"/>
            <a:endParaRPr lang="ru-RU" sz="1600" dirty="0" smtClean="0">
              <a:solidFill>
                <a:srgbClr val="0070C0"/>
              </a:solidFill>
              <a:latin typeface="Times New Roman" panose="02020603050405020304" pitchFamily="18" charset="0"/>
              <a:cs typeface="Times New Roman" panose="02020603050405020304" pitchFamily="18" charset="0"/>
            </a:endParaRPr>
          </a:p>
          <a:p>
            <a:pPr algn="ctr"/>
            <a:r>
              <a:rPr lang="ru-RU" sz="1600" dirty="0">
                <a:solidFill>
                  <a:srgbClr val="0070C0"/>
                </a:solidFill>
                <a:latin typeface="Times New Roman" panose="02020603050405020304" pitchFamily="18" charset="0"/>
                <a:cs typeface="Times New Roman" panose="02020603050405020304" pitchFamily="18" charset="0"/>
              </a:rPr>
              <a:t>в</a:t>
            </a:r>
            <a:r>
              <a:rPr lang="ru-RU" sz="1600" dirty="0" smtClean="0">
                <a:solidFill>
                  <a:srgbClr val="0070C0"/>
                </a:solidFill>
                <a:latin typeface="Times New Roman" panose="02020603050405020304" pitchFamily="18" charset="0"/>
                <a:cs typeface="Times New Roman" panose="02020603050405020304" pitchFamily="18" charset="0"/>
              </a:rPr>
              <a:t>ерхний предел долга по муниципальным гарантиям- 0,00 рублей. </a:t>
            </a:r>
          </a:p>
          <a:p>
            <a:pPr algn="ctr"/>
            <a:endParaRPr lang="ru-RU" sz="1600" dirty="0" smtClean="0">
              <a:solidFill>
                <a:srgbClr val="0070C0"/>
              </a:solidFill>
              <a:latin typeface="Times New Roman" panose="02020603050405020304" pitchFamily="18" charset="0"/>
              <a:cs typeface="Times New Roman" panose="02020603050405020304" pitchFamily="18" charset="0"/>
            </a:endParaRPr>
          </a:p>
          <a:p>
            <a:pPr algn="ctr"/>
            <a:r>
              <a:rPr lang="ru-RU" sz="1600" dirty="0" smtClean="0">
                <a:solidFill>
                  <a:srgbClr val="0070C0"/>
                </a:solidFill>
                <a:latin typeface="Times New Roman" panose="02020603050405020304" pitchFamily="18" charset="0"/>
                <a:cs typeface="Times New Roman" panose="02020603050405020304" pitchFamily="18" charset="0"/>
              </a:rPr>
              <a:t>Предельный объем муниципального долга </a:t>
            </a:r>
            <a:r>
              <a:rPr lang="ru-RU" sz="1600" dirty="0" err="1">
                <a:solidFill>
                  <a:srgbClr val="0070C0"/>
                </a:solidFill>
                <a:latin typeface="Times New Roman" panose="02020603050405020304" pitchFamily="18" charset="0"/>
                <a:cs typeface="Times New Roman" panose="02020603050405020304" pitchFamily="18" charset="0"/>
              </a:rPr>
              <a:t>Смидовичского</a:t>
            </a:r>
            <a:r>
              <a:rPr lang="ru-RU" sz="1600" dirty="0">
                <a:solidFill>
                  <a:srgbClr val="0070C0"/>
                </a:solidFill>
                <a:latin typeface="Times New Roman" panose="02020603050405020304" pitchFamily="18" charset="0"/>
                <a:cs typeface="Times New Roman" panose="02020603050405020304" pitchFamily="18" charset="0"/>
              </a:rPr>
              <a:t> муниципального района на </a:t>
            </a:r>
            <a:r>
              <a:rPr lang="ru-RU" sz="1600" dirty="0" smtClean="0">
                <a:solidFill>
                  <a:srgbClr val="0070C0"/>
                </a:solidFill>
                <a:latin typeface="Times New Roman" panose="02020603050405020304" pitchFamily="18" charset="0"/>
                <a:cs typeface="Times New Roman" panose="02020603050405020304" pitchFamily="18" charset="0"/>
              </a:rPr>
              <a:t>2024 год и верхний предел муниципального внутреннего долга на 1 января 2025 года – 0,00 рублей, верхний предел долга по муниципальным гарантиям – 0,00 рублей.</a:t>
            </a:r>
          </a:p>
          <a:p>
            <a:pPr algn="ctr"/>
            <a:endParaRPr lang="ru-RU" sz="1600" dirty="0">
              <a:solidFill>
                <a:srgbClr val="0070C0"/>
              </a:solidFill>
              <a:latin typeface="Times New Roman" panose="02020603050405020304" pitchFamily="18" charset="0"/>
              <a:cs typeface="Times New Roman" panose="02020603050405020304" pitchFamily="18" charset="0"/>
            </a:endParaRPr>
          </a:p>
          <a:p>
            <a:pPr algn="ctr"/>
            <a:r>
              <a:rPr lang="ru-RU" sz="1600" dirty="0">
                <a:solidFill>
                  <a:srgbClr val="0070C0"/>
                </a:solidFill>
                <a:latin typeface="Times New Roman" panose="02020603050405020304" pitchFamily="18" charset="0"/>
                <a:cs typeface="Times New Roman" panose="02020603050405020304" pitchFamily="18" charset="0"/>
              </a:rPr>
              <a:t>Предельный объем муниципального долга </a:t>
            </a:r>
            <a:r>
              <a:rPr lang="ru-RU" sz="1600" dirty="0" err="1">
                <a:solidFill>
                  <a:srgbClr val="0070C0"/>
                </a:solidFill>
                <a:latin typeface="Times New Roman" panose="02020603050405020304" pitchFamily="18" charset="0"/>
                <a:cs typeface="Times New Roman" panose="02020603050405020304" pitchFamily="18" charset="0"/>
              </a:rPr>
              <a:t>Смидовичского</a:t>
            </a:r>
            <a:r>
              <a:rPr lang="ru-RU" sz="1600" dirty="0">
                <a:solidFill>
                  <a:srgbClr val="0070C0"/>
                </a:solidFill>
                <a:latin typeface="Times New Roman" panose="02020603050405020304" pitchFamily="18" charset="0"/>
                <a:cs typeface="Times New Roman" panose="02020603050405020304" pitchFamily="18" charset="0"/>
              </a:rPr>
              <a:t> муниципального района на </a:t>
            </a:r>
            <a:r>
              <a:rPr lang="ru-RU" sz="1600" dirty="0" smtClean="0">
                <a:solidFill>
                  <a:srgbClr val="0070C0"/>
                </a:solidFill>
                <a:latin typeface="Times New Roman" panose="02020603050405020304" pitchFamily="18" charset="0"/>
                <a:cs typeface="Times New Roman" panose="02020603050405020304" pitchFamily="18" charset="0"/>
              </a:rPr>
              <a:t>2025 </a:t>
            </a:r>
            <a:r>
              <a:rPr lang="ru-RU" sz="1600" dirty="0">
                <a:solidFill>
                  <a:srgbClr val="0070C0"/>
                </a:solidFill>
                <a:latin typeface="Times New Roman" panose="02020603050405020304" pitchFamily="18" charset="0"/>
                <a:cs typeface="Times New Roman" panose="02020603050405020304" pitchFamily="18" charset="0"/>
              </a:rPr>
              <a:t>год и верхний предел муниципального внутреннего долга на 1 января </a:t>
            </a:r>
            <a:r>
              <a:rPr lang="ru-RU" sz="1600" dirty="0" smtClean="0">
                <a:solidFill>
                  <a:srgbClr val="0070C0"/>
                </a:solidFill>
                <a:latin typeface="Times New Roman" panose="02020603050405020304" pitchFamily="18" charset="0"/>
                <a:cs typeface="Times New Roman" panose="02020603050405020304" pitchFamily="18" charset="0"/>
              </a:rPr>
              <a:t>2026 </a:t>
            </a:r>
            <a:r>
              <a:rPr lang="ru-RU" sz="1600" dirty="0">
                <a:solidFill>
                  <a:srgbClr val="0070C0"/>
                </a:solidFill>
                <a:latin typeface="Times New Roman" panose="02020603050405020304" pitchFamily="18" charset="0"/>
                <a:cs typeface="Times New Roman" panose="02020603050405020304" pitchFamily="18" charset="0"/>
              </a:rPr>
              <a:t>года – 0,00 рублей, верхний предел долга по муниципальным гарантиям – 0,00 рублей.</a:t>
            </a:r>
          </a:p>
          <a:p>
            <a:pPr algn="ctr"/>
            <a:endParaRPr lang="ru-RU" sz="1600" dirty="0">
              <a:solidFill>
                <a:srgbClr val="0070C0"/>
              </a:solidFill>
              <a:latin typeface="Times New Roman" panose="02020603050405020304" pitchFamily="18" charset="0"/>
              <a:cs typeface="Times New Roman" panose="02020603050405020304" pitchFamily="18" charset="0"/>
            </a:endParaRPr>
          </a:p>
          <a:p>
            <a:pPr algn="ctr"/>
            <a:endParaRPr lang="ru-RU" sz="16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04316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44" y="9378"/>
            <a:ext cx="11757258" cy="707886"/>
          </a:xfrm>
          <a:prstGeom prst="rect">
            <a:avLst/>
          </a:prstGeom>
          <a:noFill/>
        </p:spPr>
        <p:txBody>
          <a:bodyPr wrap="none" rtlCol="0">
            <a:spAutoFit/>
          </a:bodyPr>
          <a:lstStyle/>
          <a:p>
            <a:pPr algn="ctr"/>
            <a:r>
              <a:rPr lang="ru-RU" sz="2000" b="1" u="sng" dirty="0" smtClean="0">
                <a:solidFill>
                  <a:srgbClr val="C00000"/>
                </a:solidFill>
                <a:latin typeface="Times New Roman" panose="02020603050405020304" pitchFamily="18" charset="0"/>
                <a:cs typeface="Times New Roman" panose="02020603050405020304" pitchFamily="18" charset="0"/>
              </a:rPr>
              <a:t>Основные параметры бюджета </a:t>
            </a:r>
            <a:r>
              <a:rPr lang="ru-RU" sz="2000" b="1" u="sng" dirty="0" err="1" smtClean="0">
                <a:solidFill>
                  <a:srgbClr val="C00000"/>
                </a:solidFill>
                <a:latin typeface="Times New Roman" panose="02020603050405020304" pitchFamily="18" charset="0"/>
                <a:cs typeface="Times New Roman" panose="02020603050405020304" pitchFamily="18" charset="0"/>
              </a:rPr>
              <a:t>Смидовичского</a:t>
            </a:r>
            <a:r>
              <a:rPr lang="ru-RU" sz="2000" b="1" u="sng" dirty="0" smtClean="0">
                <a:solidFill>
                  <a:srgbClr val="C00000"/>
                </a:solidFill>
                <a:latin typeface="Times New Roman" panose="02020603050405020304" pitchFamily="18" charset="0"/>
                <a:cs typeface="Times New Roman" panose="02020603050405020304" pitchFamily="18" charset="0"/>
              </a:rPr>
              <a:t> муниципального района на 2023 год и плановый </a:t>
            </a:r>
          </a:p>
          <a:p>
            <a:pPr algn="ctr"/>
            <a:r>
              <a:rPr lang="ru-RU" sz="2000" b="1" u="sng" dirty="0" smtClean="0">
                <a:solidFill>
                  <a:srgbClr val="C00000"/>
                </a:solidFill>
                <a:latin typeface="Times New Roman" panose="02020603050405020304" pitchFamily="18" charset="0"/>
                <a:cs typeface="Times New Roman" panose="02020603050405020304" pitchFamily="18" charset="0"/>
              </a:rPr>
              <a:t>период 2024 и 2025 годов</a:t>
            </a:r>
            <a:endParaRPr lang="ru-RU" sz="2000" b="1"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674997283"/>
              </p:ext>
            </p:extLst>
          </p:nvPr>
        </p:nvGraphicFramePr>
        <p:xfrm>
          <a:off x="622998" y="855611"/>
          <a:ext cx="10680592" cy="5822899"/>
        </p:xfrm>
        <a:graphic>
          <a:graphicData uri="http://schemas.openxmlformats.org/drawingml/2006/table">
            <a:tbl>
              <a:tblPr firstRow="1" bandRow="1">
                <a:tableStyleId>{5C22544A-7EE6-4342-B048-85BDC9FD1C3A}</a:tableStyleId>
              </a:tblPr>
              <a:tblGrid>
                <a:gridCol w="4957422"/>
                <a:gridCol w="1312767"/>
                <a:gridCol w="1355957"/>
                <a:gridCol w="673649"/>
                <a:gridCol w="1174521"/>
                <a:gridCol w="1206276"/>
              </a:tblGrid>
              <a:tr h="690550">
                <a:tc>
                  <a:txBody>
                    <a:bodyPr/>
                    <a:lstStyle/>
                    <a:p>
                      <a:r>
                        <a:rPr lang="ru-RU" sz="1400" dirty="0" smtClean="0">
                          <a:latin typeface="Times New Roman" panose="02020603050405020304" pitchFamily="18" charset="0"/>
                          <a:cs typeface="Times New Roman" panose="02020603050405020304" pitchFamily="18" charset="0"/>
                        </a:rPr>
                        <a:t>Показатели</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kumimoji="0" lang="ru-RU" sz="1200" b="1" i="0" u="none" strike="noStrike" kern="1200" cap="none" spc="0" normalizeH="0" baseline="0" noProof="0" dirty="0" smtClean="0">
                          <a:ln>
                            <a:noFill/>
                          </a:ln>
                          <a:solidFill>
                            <a:prstClr val="white"/>
                          </a:solidFill>
                          <a:effectLst/>
                          <a:uLnTx/>
                          <a:uFillTx/>
                          <a:latin typeface="Times New Roman" panose="02020603050405020304" pitchFamily="18" charset="0"/>
                          <a:ea typeface="+mn-ea"/>
                          <a:cs typeface="Times New Roman" panose="02020603050405020304" pitchFamily="18" charset="0"/>
                        </a:rPr>
                        <a:t>Бюджет 2022 года (исполнение), т. </a:t>
                      </a:r>
                      <a:r>
                        <a:rPr kumimoji="0" lang="ru-RU" sz="1200" b="1" i="0" u="none" strike="noStrike" kern="1200" cap="none" spc="0" normalizeH="0" baseline="0" noProof="0" dirty="0" err="1" smtClean="0">
                          <a:ln>
                            <a:noFill/>
                          </a:ln>
                          <a:solidFill>
                            <a:prstClr val="white"/>
                          </a:solidFill>
                          <a:effectLst/>
                          <a:uLnTx/>
                          <a:uFillTx/>
                          <a:latin typeface="Times New Roman" panose="02020603050405020304" pitchFamily="18" charset="0"/>
                          <a:ea typeface="+mn-ea"/>
                          <a:cs typeface="Times New Roman" panose="02020603050405020304" pitchFamily="18" charset="0"/>
                        </a:rPr>
                        <a:t>руб</a:t>
                      </a:r>
                      <a:endParaRPr lang="ru-RU" sz="1200" dirty="0">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latin typeface="Times New Roman" panose="02020603050405020304" pitchFamily="18" charset="0"/>
                          <a:cs typeface="Times New Roman" panose="02020603050405020304" pitchFamily="18" charset="0"/>
                        </a:rPr>
                        <a:t>Бюджет 2023 года, </a:t>
                      </a:r>
                      <a:r>
                        <a:rPr lang="ru-RU" sz="1200" dirty="0" err="1" smtClean="0">
                          <a:latin typeface="Times New Roman" panose="02020603050405020304" pitchFamily="18" charset="0"/>
                          <a:cs typeface="Times New Roman" panose="02020603050405020304" pitchFamily="18" charset="0"/>
                        </a:rPr>
                        <a:t>т.руб</a:t>
                      </a:r>
                      <a:endParaRPr lang="ru-RU" sz="1200" dirty="0">
                        <a:latin typeface="Times New Roman" panose="02020603050405020304" pitchFamily="18" charset="0"/>
                        <a:cs typeface="Times New Roman" panose="02020603050405020304" pitchFamily="18" charset="0"/>
                      </a:endParaRPr>
                    </a:p>
                  </a:txBody>
                  <a:tcPr/>
                </a:tc>
                <a:tc>
                  <a:txBody>
                    <a:bodyPr/>
                    <a:lstStyle/>
                    <a:p>
                      <a:pPr algn="ctr"/>
                      <a:r>
                        <a:rPr lang="ru-RU" sz="1000" dirty="0" smtClean="0">
                          <a:latin typeface="Times New Roman" panose="02020603050405020304" pitchFamily="18" charset="0"/>
                          <a:cs typeface="Times New Roman" panose="02020603050405020304" pitchFamily="18" charset="0"/>
                        </a:rPr>
                        <a:t>2022 год</a:t>
                      </a:r>
                      <a:r>
                        <a:rPr lang="ru-RU" sz="1000" baseline="0" dirty="0" smtClean="0">
                          <a:latin typeface="Times New Roman" panose="02020603050405020304" pitchFamily="18" charset="0"/>
                          <a:cs typeface="Times New Roman" panose="02020603050405020304" pitchFamily="18" charset="0"/>
                        </a:rPr>
                        <a:t> к 2023 году(%)</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latin typeface="Times New Roman" panose="02020603050405020304" pitchFamily="18" charset="0"/>
                          <a:cs typeface="Times New Roman" panose="02020603050405020304" pitchFamily="18" charset="0"/>
                        </a:rPr>
                        <a:t>Бюджет 2024 года, </a:t>
                      </a:r>
                      <a:r>
                        <a:rPr lang="ru-RU" sz="1200" dirty="0" err="1" smtClean="0">
                          <a:latin typeface="Times New Roman" panose="02020603050405020304" pitchFamily="18" charset="0"/>
                          <a:cs typeface="Times New Roman" panose="02020603050405020304" pitchFamily="18" charset="0"/>
                        </a:rPr>
                        <a:t>т.руб</a:t>
                      </a:r>
                      <a:endParaRPr lang="ru-RU" sz="1200" dirty="0">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latin typeface="Times New Roman" panose="02020603050405020304" pitchFamily="18" charset="0"/>
                          <a:cs typeface="Times New Roman" panose="02020603050405020304" pitchFamily="18" charset="0"/>
                        </a:rPr>
                        <a:t>Бюджет 2025 года, </a:t>
                      </a:r>
                      <a:r>
                        <a:rPr lang="ru-RU" sz="1200" dirty="0" err="1" smtClean="0">
                          <a:latin typeface="Times New Roman" panose="02020603050405020304" pitchFamily="18" charset="0"/>
                          <a:cs typeface="Times New Roman" panose="02020603050405020304" pitchFamily="18" charset="0"/>
                        </a:rPr>
                        <a:t>т.руб</a:t>
                      </a:r>
                      <a:endParaRPr lang="ru-RU" sz="1200" dirty="0">
                        <a:latin typeface="Times New Roman" panose="02020603050405020304" pitchFamily="18" charset="0"/>
                        <a:cs typeface="Times New Roman" panose="02020603050405020304" pitchFamily="18" charset="0"/>
                      </a:endParaRPr>
                    </a:p>
                  </a:txBody>
                  <a:tcPr/>
                </a:tc>
              </a:tr>
              <a:tr h="411553">
                <a:tc>
                  <a:txBody>
                    <a:bodyPr/>
                    <a:lstStyle/>
                    <a:p>
                      <a:r>
                        <a:rPr lang="ru-RU" sz="1400" dirty="0" smtClean="0">
                          <a:solidFill>
                            <a:srgbClr val="7030A0"/>
                          </a:solidFill>
                          <a:latin typeface="Times New Roman" panose="02020603050405020304" pitchFamily="18" charset="0"/>
                          <a:cs typeface="Times New Roman" panose="02020603050405020304" pitchFamily="18" charset="0"/>
                        </a:rPr>
                        <a:t>ДОХОДЫ </a:t>
                      </a:r>
                      <a:endParaRPr lang="ru-RU" sz="14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817793,5</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735497,5</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89,9</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573915,3</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540554,9</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265779">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в том</a:t>
                      </a:r>
                      <a:r>
                        <a:rPr lang="ru-RU" sz="1200" baseline="0" dirty="0" smtClean="0">
                          <a:solidFill>
                            <a:srgbClr val="7030A0"/>
                          </a:solidFill>
                          <a:latin typeface="Times New Roman" panose="02020603050405020304" pitchFamily="18" charset="0"/>
                          <a:cs typeface="Times New Roman" panose="02020603050405020304" pitchFamily="18" charset="0"/>
                        </a:rPr>
                        <a:t> числе:</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endParaRPr lang="ru-RU" sz="1100" dirty="0">
                        <a:solidFill>
                          <a:srgbClr val="7030A0"/>
                        </a:solidFill>
                        <a:latin typeface="Times New Roman" panose="02020603050405020304" pitchFamily="18" charset="0"/>
                        <a:cs typeface="Times New Roman" panose="02020603050405020304" pitchFamily="18" charset="0"/>
                      </a:endParaRPr>
                    </a:p>
                  </a:txBody>
                  <a:tcPr/>
                </a:tc>
              </a:tr>
              <a:tr h="401437">
                <a:tc>
                  <a:txBody>
                    <a:bodyPr/>
                    <a:lstStyle/>
                    <a:p>
                      <a:r>
                        <a:rPr lang="ru-RU" sz="1400" dirty="0" smtClean="0">
                          <a:solidFill>
                            <a:srgbClr val="7030A0"/>
                          </a:solidFill>
                          <a:latin typeface="Times New Roman" panose="02020603050405020304" pitchFamily="18" charset="0"/>
                          <a:cs typeface="Times New Roman" panose="02020603050405020304" pitchFamily="18" charset="0"/>
                        </a:rPr>
                        <a:t>Налоговые</a:t>
                      </a:r>
                      <a:r>
                        <a:rPr lang="ru-RU" sz="1400" baseline="0" dirty="0" smtClean="0">
                          <a:solidFill>
                            <a:srgbClr val="7030A0"/>
                          </a:solidFill>
                          <a:latin typeface="Times New Roman" panose="02020603050405020304" pitchFamily="18" charset="0"/>
                          <a:cs typeface="Times New Roman" panose="02020603050405020304" pitchFamily="18" charset="0"/>
                        </a:rPr>
                        <a:t> и неналоговые </a:t>
                      </a:r>
                      <a:r>
                        <a:rPr lang="ru-RU" sz="1400" dirty="0" smtClean="0">
                          <a:solidFill>
                            <a:srgbClr val="7030A0"/>
                          </a:solidFill>
                          <a:latin typeface="Times New Roman" panose="02020603050405020304" pitchFamily="18" charset="0"/>
                          <a:cs typeface="Times New Roman" panose="02020603050405020304" pitchFamily="18" charset="0"/>
                        </a:rPr>
                        <a:t>доходы</a:t>
                      </a:r>
                      <a:endParaRPr lang="ru-RU" sz="14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79340,5</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78442,1</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98,9</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77219,7</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83415,3</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401437">
                <a:tc>
                  <a:txBody>
                    <a:bodyPr/>
                    <a:lstStyle/>
                    <a:p>
                      <a:r>
                        <a:rPr lang="ru-RU" sz="1400" dirty="0" smtClean="0">
                          <a:solidFill>
                            <a:srgbClr val="7030A0"/>
                          </a:solidFill>
                          <a:latin typeface="Times New Roman" panose="02020603050405020304" pitchFamily="18" charset="0"/>
                          <a:cs typeface="Times New Roman" panose="02020603050405020304" pitchFamily="18" charset="0"/>
                        </a:rPr>
                        <a:t>Безвозмездные поступления, из них:</a:t>
                      </a:r>
                      <a:endParaRPr lang="ru-RU" sz="14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738453</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657055,4</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89</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496695,6</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457139,6</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368145">
                <a:tc>
                  <a:txBody>
                    <a:bodyPr/>
                    <a:lstStyle/>
                    <a:p>
                      <a:r>
                        <a:rPr lang="ru-RU" sz="1400" dirty="0" smtClean="0">
                          <a:solidFill>
                            <a:srgbClr val="7030A0"/>
                          </a:solidFill>
                          <a:latin typeface="Times New Roman" panose="02020603050405020304" pitchFamily="18" charset="0"/>
                          <a:cs typeface="Times New Roman" panose="02020603050405020304" pitchFamily="18" charset="0"/>
                        </a:rPr>
                        <a:t>- дотации</a:t>
                      </a:r>
                      <a:endParaRPr lang="ru-RU" sz="14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186136,2</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182847,8</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98,2</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154226,9</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148627</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304323">
                <a:tc>
                  <a:txBody>
                    <a:bodyPr/>
                    <a:lstStyle/>
                    <a:p>
                      <a:r>
                        <a:rPr lang="ru-RU" sz="1400" dirty="0" smtClean="0">
                          <a:solidFill>
                            <a:srgbClr val="7030A0"/>
                          </a:solidFill>
                          <a:latin typeface="Times New Roman" panose="02020603050405020304" pitchFamily="18" charset="0"/>
                          <a:cs typeface="Times New Roman" panose="02020603050405020304" pitchFamily="18" charset="0"/>
                        </a:rPr>
                        <a:t>- субсидии</a:t>
                      </a:r>
                      <a:endParaRPr lang="ru-RU" sz="14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147251,1</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204610,7</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138,9</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83179</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21015,3</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368145">
                <a:tc>
                  <a:txBody>
                    <a:bodyPr/>
                    <a:lstStyle/>
                    <a:p>
                      <a:r>
                        <a:rPr lang="ru-RU" sz="1400" dirty="0" smtClean="0">
                          <a:solidFill>
                            <a:srgbClr val="7030A0"/>
                          </a:solidFill>
                          <a:latin typeface="Times New Roman" panose="02020603050405020304" pitchFamily="18" charset="0"/>
                          <a:cs typeface="Times New Roman" panose="02020603050405020304" pitchFamily="18" charset="0"/>
                        </a:rPr>
                        <a:t>- субвенции</a:t>
                      </a:r>
                      <a:endParaRPr lang="ru-RU" sz="14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346805,6</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268602,7</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77,4</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259289,7</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287497,3</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517345">
                <a:tc>
                  <a:txBody>
                    <a:bodyPr/>
                    <a:lstStyle/>
                    <a:p>
                      <a:r>
                        <a:rPr lang="ru-RU" sz="1400" dirty="0" smtClean="0">
                          <a:solidFill>
                            <a:srgbClr val="7030A0"/>
                          </a:solidFill>
                          <a:latin typeface="Times New Roman" panose="02020603050405020304" pitchFamily="18" charset="0"/>
                          <a:cs typeface="Times New Roman" panose="02020603050405020304" pitchFamily="18" charset="0"/>
                        </a:rPr>
                        <a:t>- иные межбюджетные трансферты, передаваемые бюджетам муниципальных районов</a:t>
                      </a:r>
                      <a:endParaRPr lang="ru-RU" sz="14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40219,4</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994,2</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2,5</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p>
                  </a:txBody>
                  <a:tcPr/>
                </a:tc>
              </a:tr>
              <a:tr h="502028">
                <a:tc>
                  <a:txBody>
                    <a:bodyPr/>
                    <a:lstStyle/>
                    <a:p>
                      <a:r>
                        <a:rPr lang="ru-RU" sz="1400" dirty="0" smtClean="0">
                          <a:solidFill>
                            <a:srgbClr val="7030A0"/>
                          </a:solidFill>
                          <a:latin typeface="Times New Roman" panose="02020603050405020304" pitchFamily="18" charset="0"/>
                          <a:cs typeface="Times New Roman" panose="02020603050405020304" pitchFamily="18" charset="0"/>
                        </a:rPr>
                        <a:t>- прочие безвозмездные поступления от негосударственных организаций</a:t>
                      </a:r>
                      <a:endParaRPr lang="ru-RU" sz="14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19984,6</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708745">
                <a:tc>
                  <a:txBody>
                    <a:bodyPr/>
                    <a:lstStyle/>
                    <a:p>
                      <a:r>
                        <a:rPr lang="ru-RU" sz="1400" dirty="0" smtClean="0">
                          <a:solidFill>
                            <a:srgbClr val="7030A0"/>
                          </a:solidFill>
                          <a:latin typeface="Times New Roman" panose="02020603050405020304" pitchFamily="18" charset="0"/>
                          <a:cs typeface="Times New Roman" panose="02020603050405020304" pitchFamily="18" charset="0"/>
                        </a:rPr>
                        <a:t>- возврат остатков субсидий, субвенций и иных</a:t>
                      </a:r>
                      <a:r>
                        <a:rPr lang="ru-RU" sz="1400" baseline="0" dirty="0" smtClean="0">
                          <a:solidFill>
                            <a:srgbClr val="7030A0"/>
                          </a:solidFill>
                          <a:latin typeface="Times New Roman" panose="02020603050405020304" pitchFamily="18" charset="0"/>
                          <a:cs typeface="Times New Roman" panose="02020603050405020304" pitchFamily="18" charset="0"/>
                        </a:rPr>
                        <a:t> межбюджетных трансфертов, имеющих целевое назначение, прошлых лет из бюджетов районов</a:t>
                      </a:r>
                      <a:endParaRPr lang="ru-RU" sz="14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-1943,9</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334117">
                <a:tc>
                  <a:txBody>
                    <a:bodyPr/>
                    <a:lstStyle/>
                    <a:p>
                      <a:r>
                        <a:rPr lang="ru-RU" sz="1400" dirty="0" smtClean="0">
                          <a:solidFill>
                            <a:srgbClr val="7030A0"/>
                          </a:solidFill>
                          <a:latin typeface="Times New Roman" panose="02020603050405020304" pitchFamily="18" charset="0"/>
                          <a:cs typeface="Times New Roman" panose="02020603050405020304" pitchFamily="18" charset="0"/>
                        </a:rPr>
                        <a:t>РАСХОДЫ</a:t>
                      </a:r>
                      <a:endParaRPr lang="ru-RU" sz="14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878183,4</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735497,5</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83,7</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568129,1</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528952,8</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368145">
                <a:tc>
                  <a:txBody>
                    <a:bodyPr/>
                    <a:lstStyle/>
                    <a:p>
                      <a:r>
                        <a:rPr lang="ru-RU" sz="1400" dirty="0" smtClean="0">
                          <a:solidFill>
                            <a:srgbClr val="7030A0"/>
                          </a:solidFill>
                          <a:latin typeface="Times New Roman" panose="02020603050405020304" pitchFamily="18" charset="0"/>
                          <a:cs typeface="Times New Roman" panose="02020603050405020304" pitchFamily="18" charset="0"/>
                        </a:rPr>
                        <a:t>ДЕФИЦИТ (ПРОФИЦИТ)</a:t>
                      </a:r>
                      <a:endParaRPr lang="ru-RU" sz="14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-60389,9</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9832037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4940" y="183141"/>
            <a:ext cx="10811970" cy="954107"/>
          </a:xfrm>
          <a:prstGeom prst="rect">
            <a:avLst/>
          </a:prstGeom>
          <a:noFill/>
        </p:spPr>
        <p:txBody>
          <a:bodyPr wrap="square" rtlCol="0">
            <a:spAutoFit/>
          </a:bodyPr>
          <a:lstStyle/>
          <a:p>
            <a:pPr algn="ctr"/>
            <a:r>
              <a:rPr lang="ru-RU" sz="2800" b="1" u="sng" dirty="0" smtClean="0">
                <a:solidFill>
                  <a:srgbClr val="C00000"/>
                </a:solidFill>
                <a:latin typeface="Times New Roman" panose="02020603050405020304" pitchFamily="18" charset="0"/>
                <a:cs typeface="Times New Roman" panose="02020603050405020304" pitchFamily="18" charset="0"/>
              </a:rPr>
              <a:t>Структура доходов бюджета </a:t>
            </a:r>
            <a:r>
              <a:rPr lang="ru-RU" sz="2800" b="1" u="sng" dirty="0" err="1" smtClean="0">
                <a:solidFill>
                  <a:srgbClr val="C00000"/>
                </a:solidFill>
                <a:latin typeface="Times New Roman" panose="02020603050405020304" pitchFamily="18" charset="0"/>
                <a:cs typeface="Times New Roman" panose="02020603050405020304" pitchFamily="18" charset="0"/>
              </a:rPr>
              <a:t>Смидовичского</a:t>
            </a:r>
            <a:r>
              <a:rPr lang="ru-RU" sz="2800" b="1" u="sng" dirty="0" smtClean="0">
                <a:solidFill>
                  <a:srgbClr val="C00000"/>
                </a:solidFill>
                <a:latin typeface="Times New Roman" panose="02020603050405020304" pitchFamily="18" charset="0"/>
                <a:cs typeface="Times New Roman" panose="02020603050405020304" pitchFamily="18" charset="0"/>
              </a:rPr>
              <a:t> муниципального района  на 2023 год</a:t>
            </a:r>
            <a:endParaRPr lang="ru-RU" sz="2800" b="1"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7" name="Диаграмма 6"/>
          <p:cNvGraphicFramePr/>
          <p:nvPr>
            <p:extLst>
              <p:ext uri="{D42A27DB-BD31-4B8C-83A1-F6EECF244321}">
                <p14:modId xmlns:p14="http://schemas.microsoft.com/office/powerpoint/2010/main" val="1884466340"/>
              </p:ext>
            </p:extLst>
          </p:nvPr>
        </p:nvGraphicFramePr>
        <p:xfrm>
          <a:off x="1973179" y="1116529"/>
          <a:ext cx="7498080" cy="4831884"/>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4127157" y="6063049"/>
            <a:ext cx="4901340" cy="461665"/>
          </a:xfrm>
          <a:prstGeom prst="rect">
            <a:avLst/>
          </a:prstGeom>
          <a:noFill/>
        </p:spPr>
        <p:txBody>
          <a:bodyPr wrap="square" rtlCol="0">
            <a:spAutoFit/>
          </a:bodyPr>
          <a:lstStyle/>
          <a:p>
            <a:r>
              <a:rPr lang="ru-RU" sz="2400" b="1" u="sng" dirty="0" smtClean="0">
                <a:solidFill>
                  <a:srgbClr val="C00000"/>
                </a:solidFill>
                <a:latin typeface="Times New Roman" panose="02020603050405020304" pitchFamily="18" charset="0"/>
                <a:cs typeface="Times New Roman" panose="02020603050405020304" pitchFamily="18" charset="0"/>
              </a:rPr>
              <a:t>ИТОГО:   735497,5 тыс. рублей.</a:t>
            </a:r>
            <a:endParaRPr lang="ru-RU" sz="2400" b="1" u="sng"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15867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438742"/>
          </a:xfrm>
        </p:spPr>
        <p:txBody>
          <a:bodyPr>
            <a:noAutofit/>
          </a:bodyPr>
          <a:lstStyle/>
          <a:p>
            <a:pPr algn="ctr"/>
            <a:r>
              <a:rPr lang="ru-RU" sz="2000" b="1" u="sng" dirty="0" smtClean="0">
                <a:solidFill>
                  <a:srgbClr val="C00000"/>
                </a:solidFill>
                <a:latin typeface="Times New Roman" panose="02020603050405020304" pitchFamily="18" charset="0"/>
                <a:cs typeface="Times New Roman" panose="02020603050405020304" pitchFamily="18" charset="0"/>
              </a:rPr>
              <a:t>Структура доходов бюджета </a:t>
            </a:r>
            <a:r>
              <a:rPr lang="ru-RU" sz="2000" b="1" u="sng" dirty="0" err="1" smtClean="0">
                <a:solidFill>
                  <a:srgbClr val="C00000"/>
                </a:solidFill>
                <a:latin typeface="Times New Roman" panose="02020603050405020304" pitchFamily="18" charset="0"/>
                <a:cs typeface="Times New Roman" panose="02020603050405020304" pitchFamily="18" charset="0"/>
              </a:rPr>
              <a:t>Смидовичского</a:t>
            </a:r>
            <a:r>
              <a:rPr lang="ru-RU" sz="2000" b="1" u="sng" dirty="0" smtClean="0">
                <a:solidFill>
                  <a:srgbClr val="C00000"/>
                </a:solidFill>
                <a:latin typeface="Times New Roman" panose="02020603050405020304" pitchFamily="18" charset="0"/>
                <a:cs typeface="Times New Roman" panose="02020603050405020304" pitchFamily="18" charset="0"/>
              </a:rPr>
              <a:t> муниципального района на 2024 – 2025 годы (тыс. рублей)</a:t>
            </a:r>
            <a:endParaRPr lang="ru-RU" sz="2000" b="1"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11" name="Диаграмма 10"/>
          <p:cNvGraphicFramePr/>
          <p:nvPr>
            <p:extLst>
              <p:ext uri="{D42A27DB-BD31-4B8C-83A1-F6EECF244321}">
                <p14:modId xmlns:p14="http://schemas.microsoft.com/office/powerpoint/2010/main" val="4218173173"/>
              </p:ext>
            </p:extLst>
          </p:nvPr>
        </p:nvGraphicFramePr>
        <p:xfrm>
          <a:off x="539932" y="719666"/>
          <a:ext cx="5254476" cy="399167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Диаграмма 14"/>
          <p:cNvGraphicFramePr/>
          <p:nvPr>
            <p:extLst>
              <p:ext uri="{D42A27DB-BD31-4B8C-83A1-F6EECF244321}">
                <p14:modId xmlns:p14="http://schemas.microsoft.com/office/powerpoint/2010/main" val="772889601"/>
              </p:ext>
            </p:extLst>
          </p:nvPr>
        </p:nvGraphicFramePr>
        <p:xfrm>
          <a:off x="5929161" y="896984"/>
          <a:ext cx="6045123" cy="38097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051539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06268" y="420217"/>
            <a:ext cx="11195222" cy="707886"/>
          </a:xfrm>
          <a:prstGeom prst="rect">
            <a:avLst/>
          </a:prstGeom>
          <a:noFill/>
        </p:spPr>
        <p:txBody>
          <a:bodyPr wrap="square" rtlCol="0">
            <a:spAutoFit/>
          </a:bodyPr>
          <a:lstStyle/>
          <a:p>
            <a:r>
              <a:rPr lang="ru-RU" sz="2000" b="1" u="sng" dirty="0" smtClean="0">
                <a:solidFill>
                  <a:srgbClr val="FF0000"/>
                </a:solidFill>
                <a:latin typeface="Times New Roman" panose="02020603050405020304" pitchFamily="18" charset="0"/>
                <a:cs typeface="Times New Roman" panose="02020603050405020304" pitchFamily="18" charset="0"/>
              </a:rPr>
              <a:t>Основные сведения о межбюджетных трансфертах </a:t>
            </a:r>
            <a:r>
              <a:rPr lang="ru-RU" sz="2000" b="1" u="sng" dirty="0" err="1" smtClean="0">
                <a:solidFill>
                  <a:srgbClr val="FF0000"/>
                </a:solidFill>
                <a:latin typeface="Times New Roman" panose="02020603050405020304" pitchFamily="18" charset="0"/>
                <a:cs typeface="Times New Roman" panose="02020603050405020304" pitchFamily="18" charset="0"/>
              </a:rPr>
              <a:t>Смидовичского</a:t>
            </a:r>
            <a:r>
              <a:rPr lang="ru-RU" sz="2000" b="1" u="sng" dirty="0" smtClean="0">
                <a:solidFill>
                  <a:srgbClr val="FF0000"/>
                </a:solidFill>
                <a:latin typeface="Times New Roman" panose="02020603050405020304" pitchFamily="18" charset="0"/>
                <a:cs typeface="Times New Roman" panose="02020603050405020304" pitchFamily="18" charset="0"/>
              </a:rPr>
              <a:t> муниципального района на 2023-2025 </a:t>
            </a:r>
            <a:r>
              <a:rPr lang="ru-RU" sz="2000" b="1" u="sng" dirty="0" err="1" smtClean="0">
                <a:solidFill>
                  <a:srgbClr val="FF0000"/>
                </a:solidFill>
                <a:latin typeface="Times New Roman" panose="02020603050405020304" pitchFamily="18" charset="0"/>
                <a:cs typeface="Times New Roman" panose="02020603050405020304" pitchFamily="18" charset="0"/>
              </a:rPr>
              <a:t>г.г</a:t>
            </a:r>
            <a:r>
              <a:rPr lang="ru-RU" sz="2000" b="1" u="sng" dirty="0" smtClean="0">
                <a:solidFill>
                  <a:srgbClr val="FF0000"/>
                </a:solidFill>
                <a:latin typeface="Times New Roman" panose="02020603050405020304" pitchFamily="18" charset="0"/>
                <a:cs typeface="Times New Roman" panose="02020603050405020304" pitchFamily="18" charset="0"/>
              </a:rPr>
              <a:t>. (план)</a:t>
            </a:r>
            <a:endParaRPr lang="ru-RU" sz="2000" b="1" u="sng" dirty="0">
              <a:solidFill>
                <a:srgbClr val="FF0000"/>
              </a:solidFill>
              <a:latin typeface="Times New Roman" panose="02020603050405020304" pitchFamily="18" charset="0"/>
              <a:cs typeface="Times New Roman" panose="02020603050405020304" pitchFamily="18" charset="0"/>
            </a:endParaRPr>
          </a:p>
        </p:txBody>
      </p:sp>
      <p:graphicFrame>
        <p:nvGraphicFramePr>
          <p:cNvPr id="7" name="Диаграмма 6"/>
          <p:cNvGraphicFramePr/>
          <p:nvPr>
            <p:extLst>
              <p:ext uri="{D42A27DB-BD31-4B8C-83A1-F6EECF244321}">
                <p14:modId xmlns:p14="http://schemas.microsoft.com/office/powerpoint/2010/main" val="1392452274"/>
              </p:ext>
            </p:extLst>
          </p:nvPr>
        </p:nvGraphicFramePr>
        <p:xfrm>
          <a:off x="1511166" y="1203435"/>
          <a:ext cx="9192127"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76329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4665" y="304800"/>
            <a:ext cx="8357095" cy="830997"/>
          </a:xfrm>
          <a:prstGeom prst="rect">
            <a:avLst/>
          </a:prstGeom>
          <a:noFill/>
        </p:spPr>
        <p:txBody>
          <a:bodyPr wrap="none" rtlCol="0">
            <a:spAutoFit/>
          </a:bodyPr>
          <a:lstStyle/>
          <a:p>
            <a:pPr algn="ctr"/>
            <a:r>
              <a:rPr lang="ru-RU" sz="2400" b="1" u="sng" dirty="0" smtClean="0">
                <a:solidFill>
                  <a:srgbClr val="C00000"/>
                </a:solidFill>
                <a:latin typeface="Times New Roman" panose="02020603050405020304" pitchFamily="18" charset="0"/>
                <a:cs typeface="Times New Roman" panose="02020603050405020304" pitchFamily="18" charset="0"/>
              </a:rPr>
              <a:t>Структура налоговых и неналоговых доходов на 2023 год</a:t>
            </a:r>
          </a:p>
          <a:p>
            <a:pPr algn="ctr"/>
            <a:r>
              <a:rPr lang="ru-RU" sz="2400" b="1" u="sng" dirty="0" smtClean="0">
                <a:solidFill>
                  <a:srgbClr val="C00000"/>
                </a:solidFill>
                <a:latin typeface="Times New Roman" panose="02020603050405020304" pitchFamily="18" charset="0"/>
                <a:cs typeface="Times New Roman" panose="02020603050405020304" pitchFamily="18" charset="0"/>
              </a:rPr>
              <a:t> ИТОГО:  78442,1 </a:t>
            </a:r>
            <a:r>
              <a:rPr lang="ru-RU" sz="2400" b="1" u="sng" dirty="0" err="1" smtClean="0">
                <a:solidFill>
                  <a:srgbClr val="C00000"/>
                </a:solidFill>
                <a:latin typeface="Times New Roman" panose="02020603050405020304" pitchFamily="18" charset="0"/>
                <a:cs typeface="Times New Roman" panose="02020603050405020304" pitchFamily="18" charset="0"/>
              </a:rPr>
              <a:t>тыс.рублей</a:t>
            </a:r>
            <a:endParaRPr lang="ru-RU" sz="2400" b="1"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7" name="Диаграмма 6"/>
          <p:cNvGraphicFramePr/>
          <p:nvPr>
            <p:extLst>
              <p:ext uri="{D42A27DB-BD31-4B8C-83A1-F6EECF244321}">
                <p14:modId xmlns:p14="http://schemas.microsoft.com/office/powerpoint/2010/main" val="3242735900"/>
              </p:ext>
            </p:extLst>
          </p:nvPr>
        </p:nvGraphicFramePr>
        <p:xfrm>
          <a:off x="1868795" y="1135797"/>
          <a:ext cx="8128000" cy="57607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45589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0239" y="251098"/>
            <a:ext cx="11500708" cy="338554"/>
          </a:xfrm>
          <a:prstGeom prst="rect">
            <a:avLst/>
          </a:prstGeom>
          <a:noFill/>
        </p:spPr>
        <p:txBody>
          <a:bodyPr wrap="square" rtlCol="0">
            <a:spAutoFit/>
          </a:bodyPr>
          <a:lstStyle/>
          <a:p>
            <a:r>
              <a:rPr lang="ru-RU" sz="1600" b="1" u="sng" dirty="0" smtClean="0">
                <a:solidFill>
                  <a:srgbClr val="C00000"/>
                </a:solidFill>
                <a:latin typeface="Times New Roman" panose="02020603050405020304" pitchFamily="18" charset="0"/>
                <a:cs typeface="Times New Roman" panose="02020603050405020304" pitchFamily="18" charset="0"/>
              </a:rPr>
              <a:t>Структура налоговых и неналоговых доходов бюджета на 2023 год и плановый период 2024-2025 годов (тыс. рублей)</a:t>
            </a:r>
            <a:endParaRPr lang="ru-RU" sz="1600" b="1"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941041989"/>
              </p:ext>
            </p:extLst>
          </p:nvPr>
        </p:nvGraphicFramePr>
        <p:xfrm>
          <a:off x="679321" y="803803"/>
          <a:ext cx="10722544" cy="4753182"/>
        </p:xfrm>
        <a:graphic>
          <a:graphicData uri="http://schemas.openxmlformats.org/drawingml/2006/table">
            <a:tbl>
              <a:tblPr firstRow="1" bandRow="1">
                <a:tableStyleId>{5C22544A-7EE6-4342-B048-85BDC9FD1C3A}</a:tableStyleId>
              </a:tblPr>
              <a:tblGrid>
                <a:gridCol w="4523874"/>
                <a:gridCol w="1257895"/>
                <a:gridCol w="1296237"/>
                <a:gridCol w="1363351"/>
                <a:gridCol w="1164656"/>
                <a:gridCol w="1116531"/>
              </a:tblGrid>
              <a:tr h="712176">
                <a:tc>
                  <a:txBody>
                    <a:bodyPr/>
                    <a:lstStyle/>
                    <a:p>
                      <a:r>
                        <a:rPr lang="ru-RU" sz="1000" dirty="0" smtClean="0">
                          <a:solidFill>
                            <a:schemeClr val="bg1"/>
                          </a:solidFill>
                          <a:latin typeface="Times New Roman" panose="02020603050405020304" pitchFamily="18" charset="0"/>
                          <a:cs typeface="Times New Roman" panose="02020603050405020304" pitchFamily="18" charset="0"/>
                        </a:rPr>
                        <a:t>Наименование налога (сбора)</a:t>
                      </a:r>
                      <a:endParaRPr lang="ru-RU" sz="1000" dirty="0">
                        <a:solidFill>
                          <a:schemeClr val="bg1"/>
                        </a:solidFill>
                        <a:latin typeface="Times New Roman" panose="02020603050405020304" pitchFamily="18" charset="0"/>
                        <a:cs typeface="Times New Roman" panose="02020603050405020304" pitchFamily="18" charset="0"/>
                      </a:endParaRPr>
                    </a:p>
                  </a:txBody>
                  <a:tcPr/>
                </a:tc>
                <a:tc>
                  <a:txBody>
                    <a:bodyPr/>
                    <a:lstStyle/>
                    <a:p>
                      <a:pPr algn="ctr"/>
                      <a:r>
                        <a:rPr lang="ru-RU" sz="1000" dirty="0" smtClean="0">
                          <a:solidFill>
                            <a:schemeClr val="bg1"/>
                          </a:solidFill>
                          <a:latin typeface="Times New Roman" panose="02020603050405020304" pitchFamily="18" charset="0"/>
                          <a:cs typeface="Times New Roman" panose="02020603050405020304" pitchFamily="18" charset="0"/>
                        </a:rPr>
                        <a:t>Ис</a:t>
                      </a:r>
                      <a:r>
                        <a:rPr lang="ru-RU" sz="1000" baseline="0" dirty="0" smtClean="0">
                          <a:solidFill>
                            <a:schemeClr val="bg1"/>
                          </a:solidFill>
                          <a:latin typeface="Times New Roman" panose="02020603050405020304" pitchFamily="18" charset="0"/>
                          <a:cs typeface="Times New Roman" panose="02020603050405020304" pitchFamily="18" charset="0"/>
                        </a:rPr>
                        <a:t>полнение за </a:t>
                      </a:r>
                    </a:p>
                    <a:p>
                      <a:pPr algn="ctr"/>
                      <a:r>
                        <a:rPr lang="ru-RU" sz="1000" baseline="0" dirty="0" smtClean="0">
                          <a:solidFill>
                            <a:schemeClr val="bg1"/>
                          </a:solidFill>
                          <a:latin typeface="Times New Roman" panose="02020603050405020304" pitchFamily="18" charset="0"/>
                          <a:cs typeface="Times New Roman" panose="02020603050405020304" pitchFamily="18" charset="0"/>
                        </a:rPr>
                        <a:t>2022 год</a:t>
                      </a:r>
                      <a:endParaRPr lang="ru-RU" sz="1000" dirty="0">
                        <a:solidFill>
                          <a:schemeClr val="bg1"/>
                        </a:solidFill>
                        <a:latin typeface="Times New Roman" panose="02020603050405020304" pitchFamily="18" charset="0"/>
                        <a:cs typeface="Times New Roman" panose="02020603050405020304" pitchFamily="18" charset="0"/>
                      </a:endParaRPr>
                    </a:p>
                  </a:txBody>
                  <a:tcPr/>
                </a:tc>
                <a:tc>
                  <a:txBody>
                    <a:bodyPr/>
                    <a:lstStyle/>
                    <a:p>
                      <a:pPr algn="ctr"/>
                      <a:r>
                        <a:rPr lang="ru-RU" sz="1000" dirty="0" smtClean="0">
                          <a:solidFill>
                            <a:schemeClr val="bg1"/>
                          </a:solidFill>
                          <a:latin typeface="Times New Roman" panose="02020603050405020304" pitchFamily="18" charset="0"/>
                          <a:cs typeface="Times New Roman" panose="02020603050405020304" pitchFamily="18" charset="0"/>
                        </a:rPr>
                        <a:t>2023г., план,</a:t>
                      </a:r>
                    </a:p>
                    <a:p>
                      <a:pPr algn="ctr"/>
                      <a:endParaRPr lang="ru-RU" sz="1000" dirty="0" smtClean="0">
                        <a:solidFill>
                          <a:schemeClr val="bg1"/>
                        </a:solidFill>
                        <a:latin typeface="Times New Roman" panose="02020603050405020304" pitchFamily="18" charset="0"/>
                        <a:cs typeface="Times New Roman" panose="02020603050405020304" pitchFamily="18" charset="0"/>
                      </a:endParaRPr>
                    </a:p>
                  </a:txBody>
                  <a:tcPr/>
                </a:tc>
                <a:tc>
                  <a:txBody>
                    <a:bodyPr/>
                    <a:lstStyle/>
                    <a:p>
                      <a:pPr algn="ctr"/>
                      <a:r>
                        <a:rPr lang="ru-RU" sz="800" dirty="0" smtClean="0">
                          <a:solidFill>
                            <a:schemeClr val="bg1"/>
                          </a:solidFill>
                          <a:latin typeface="Times New Roman" panose="02020603050405020304" pitchFamily="18" charset="0"/>
                          <a:cs typeface="Times New Roman" panose="02020603050405020304" pitchFamily="18" charset="0"/>
                        </a:rPr>
                        <a:t>Доля дохода </a:t>
                      </a:r>
                      <a:r>
                        <a:rPr lang="ru-RU" sz="800" baseline="0" dirty="0" smtClean="0">
                          <a:solidFill>
                            <a:schemeClr val="bg1"/>
                          </a:solidFill>
                          <a:latin typeface="Times New Roman" panose="02020603050405020304" pitchFamily="18" charset="0"/>
                          <a:cs typeface="Times New Roman" panose="02020603050405020304" pitchFamily="18" charset="0"/>
                        </a:rPr>
                        <a:t>в общем объеме налоговых и неналоговых доходов, </a:t>
                      </a:r>
                      <a:r>
                        <a:rPr lang="ru-RU" sz="800" dirty="0" smtClean="0">
                          <a:solidFill>
                            <a:schemeClr val="bg1"/>
                          </a:solidFill>
                          <a:latin typeface="Times New Roman" panose="02020603050405020304" pitchFamily="18" charset="0"/>
                          <a:cs typeface="Times New Roman" panose="02020603050405020304" pitchFamily="18" charset="0"/>
                        </a:rPr>
                        <a:t>%</a:t>
                      </a:r>
                      <a:endParaRPr lang="ru-RU" sz="800" dirty="0">
                        <a:solidFill>
                          <a:schemeClr val="bg1"/>
                        </a:solidFill>
                        <a:latin typeface="Times New Roman" panose="02020603050405020304" pitchFamily="18" charset="0"/>
                        <a:cs typeface="Times New Roman" panose="02020603050405020304" pitchFamily="18" charset="0"/>
                      </a:endParaRPr>
                    </a:p>
                  </a:txBody>
                  <a:tcPr/>
                </a:tc>
                <a:tc>
                  <a:txBody>
                    <a:bodyPr/>
                    <a:lstStyle/>
                    <a:p>
                      <a:pPr algn="ctr"/>
                      <a:r>
                        <a:rPr lang="ru-RU" sz="1000" dirty="0" smtClean="0">
                          <a:solidFill>
                            <a:schemeClr val="bg1"/>
                          </a:solidFill>
                          <a:latin typeface="Times New Roman" panose="02020603050405020304" pitchFamily="18" charset="0"/>
                          <a:cs typeface="Times New Roman" panose="02020603050405020304" pitchFamily="18" charset="0"/>
                        </a:rPr>
                        <a:t>2024 год</a:t>
                      </a:r>
                      <a:endParaRPr lang="ru-RU" sz="1000" dirty="0">
                        <a:solidFill>
                          <a:schemeClr val="bg1"/>
                        </a:solidFill>
                        <a:latin typeface="Times New Roman" panose="02020603050405020304" pitchFamily="18" charset="0"/>
                        <a:cs typeface="Times New Roman" panose="02020603050405020304" pitchFamily="18" charset="0"/>
                      </a:endParaRPr>
                    </a:p>
                  </a:txBody>
                  <a:tcPr/>
                </a:tc>
                <a:tc>
                  <a:txBody>
                    <a:bodyPr/>
                    <a:lstStyle/>
                    <a:p>
                      <a:pPr algn="ctr"/>
                      <a:r>
                        <a:rPr lang="ru-RU" sz="1000" dirty="0" smtClean="0">
                          <a:solidFill>
                            <a:schemeClr val="bg1"/>
                          </a:solidFill>
                          <a:latin typeface="Times New Roman" panose="02020603050405020304" pitchFamily="18" charset="0"/>
                          <a:cs typeface="Times New Roman" panose="02020603050405020304" pitchFamily="18" charset="0"/>
                        </a:rPr>
                        <a:t>2025 год</a:t>
                      </a:r>
                      <a:endParaRPr lang="ru-RU" sz="1000" dirty="0">
                        <a:solidFill>
                          <a:schemeClr val="bg1"/>
                        </a:solidFill>
                        <a:latin typeface="Times New Roman" panose="02020603050405020304" pitchFamily="18" charset="0"/>
                        <a:cs typeface="Times New Roman" panose="02020603050405020304" pitchFamily="18" charset="0"/>
                      </a:endParaRPr>
                    </a:p>
                  </a:txBody>
                  <a:tcPr/>
                </a:tc>
              </a:tr>
              <a:tr h="288758">
                <a:tc>
                  <a:txBody>
                    <a:bodyPr/>
                    <a:lstStyle/>
                    <a:p>
                      <a:r>
                        <a:rPr lang="ru-RU" sz="1100" b="1" dirty="0" smtClean="0">
                          <a:solidFill>
                            <a:srgbClr val="7030A0"/>
                          </a:solidFill>
                          <a:latin typeface="Times New Roman" panose="02020603050405020304" pitchFamily="18" charset="0"/>
                          <a:cs typeface="Times New Roman" panose="02020603050405020304" pitchFamily="18" charset="0"/>
                        </a:rPr>
                        <a:t>ВСЕГО НАЛОГОВЫЕ И НЕНАЛОГОВЫЕ ДОХОДЫ:</a:t>
                      </a:r>
                      <a:endParaRPr lang="ru-RU" sz="1100" b="1"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b="1" dirty="0" smtClean="0">
                          <a:solidFill>
                            <a:srgbClr val="7030A0"/>
                          </a:solidFill>
                          <a:latin typeface="Times New Roman" panose="02020603050405020304" pitchFamily="18" charset="0"/>
                          <a:cs typeface="Times New Roman" panose="02020603050405020304" pitchFamily="18" charset="0"/>
                        </a:rPr>
                        <a:t>79340,5</a:t>
                      </a:r>
                      <a:endParaRPr lang="ru-RU" sz="1100" b="1"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b="1" dirty="0" smtClean="0">
                          <a:solidFill>
                            <a:srgbClr val="7030A0"/>
                          </a:solidFill>
                          <a:latin typeface="Times New Roman" panose="02020603050405020304" pitchFamily="18" charset="0"/>
                          <a:cs typeface="Times New Roman" panose="02020603050405020304" pitchFamily="18" charset="0"/>
                        </a:rPr>
                        <a:t>78442,1</a:t>
                      </a:r>
                      <a:endParaRPr lang="ru-RU" sz="1100" b="1"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b="1" dirty="0" smtClean="0">
                          <a:solidFill>
                            <a:srgbClr val="7030A0"/>
                          </a:solidFill>
                          <a:latin typeface="Times New Roman" panose="02020603050405020304" pitchFamily="18" charset="0"/>
                          <a:cs typeface="Times New Roman" panose="02020603050405020304" pitchFamily="18" charset="0"/>
                        </a:rPr>
                        <a:t>100</a:t>
                      </a:r>
                      <a:endParaRPr lang="ru-RU" sz="1100" b="1"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b="1" dirty="0" smtClean="0">
                          <a:solidFill>
                            <a:srgbClr val="7030A0"/>
                          </a:solidFill>
                          <a:latin typeface="Times New Roman" panose="02020603050405020304" pitchFamily="18" charset="0"/>
                          <a:cs typeface="Times New Roman" panose="02020603050405020304" pitchFamily="18" charset="0"/>
                        </a:rPr>
                        <a:t>77219,7</a:t>
                      </a:r>
                      <a:endParaRPr lang="ru-RU" sz="1100" b="1"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b="1" dirty="0" smtClean="0">
                          <a:solidFill>
                            <a:srgbClr val="7030A0"/>
                          </a:solidFill>
                          <a:latin typeface="Times New Roman" panose="02020603050405020304" pitchFamily="18" charset="0"/>
                          <a:cs typeface="Times New Roman" panose="02020603050405020304" pitchFamily="18" charset="0"/>
                        </a:rPr>
                        <a:t>83415,3</a:t>
                      </a:r>
                      <a:endParaRPr lang="ru-RU" sz="1100" b="1" dirty="0">
                        <a:solidFill>
                          <a:srgbClr val="7030A0"/>
                        </a:solidFill>
                        <a:latin typeface="Times New Roman" panose="02020603050405020304" pitchFamily="18" charset="0"/>
                        <a:cs typeface="Times New Roman" panose="02020603050405020304" pitchFamily="18" charset="0"/>
                      </a:endParaRPr>
                    </a:p>
                  </a:txBody>
                  <a:tcPr/>
                </a:tc>
              </a:tr>
              <a:tr h="231006">
                <a:tc>
                  <a:txBody>
                    <a:bodyPr/>
                    <a:lstStyle/>
                    <a:p>
                      <a:r>
                        <a:rPr lang="ru-RU" sz="1100" dirty="0" smtClean="0">
                          <a:solidFill>
                            <a:srgbClr val="7030A0"/>
                          </a:solidFill>
                          <a:latin typeface="Times New Roman" panose="02020603050405020304" pitchFamily="18" charset="0"/>
                          <a:cs typeface="Times New Roman" panose="02020603050405020304" pitchFamily="18" charset="0"/>
                        </a:rPr>
                        <a:t>Налог на доходы физических лиц</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41832,3</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41774</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53,3</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43239</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46242</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216412">
                <a:tc>
                  <a:txBody>
                    <a:bodyPr/>
                    <a:lstStyle/>
                    <a:p>
                      <a:r>
                        <a:rPr lang="ru-RU" sz="1100" dirty="0" smtClean="0">
                          <a:solidFill>
                            <a:srgbClr val="7030A0"/>
                          </a:solidFill>
                          <a:latin typeface="Times New Roman" panose="02020603050405020304" pitchFamily="18" charset="0"/>
                          <a:cs typeface="Times New Roman" panose="02020603050405020304" pitchFamily="18" charset="0"/>
                        </a:rPr>
                        <a:t>Акцизы</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6905,6</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6806,1</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8,7</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7434,3</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11211</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365760">
                <a:tc>
                  <a:txBody>
                    <a:bodyPr/>
                    <a:lstStyle/>
                    <a:p>
                      <a:r>
                        <a:rPr lang="ru-RU" sz="1100" dirty="0" smtClean="0">
                          <a:solidFill>
                            <a:srgbClr val="7030A0"/>
                          </a:solidFill>
                          <a:latin typeface="Times New Roman" panose="02020603050405020304" pitchFamily="18" charset="0"/>
                          <a:cs typeface="Times New Roman" panose="02020603050405020304" pitchFamily="18" charset="0"/>
                        </a:rPr>
                        <a:t>Налоги на совокупных доход</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1090,9</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1664</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2,1</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1949</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1949</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374592">
                <a:tc>
                  <a:txBody>
                    <a:bodyPr/>
                    <a:lstStyle/>
                    <a:p>
                      <a:r>
                        <a:rPr lang="ru-RU" sz="1100" dirty="0" smtClean="0">
                          <a:solidFill>
                            <a:srgbClr val="7030A0"/>
                          </a:solidFill>
                          <a:latin typeface="Times New Roman" panose="02020603050405020304" pitchFamily="18" charset="0"/>
                          <a:cs typeface="Times New Roman" panose="02020603050405020304" pitchFamily="18" charset="0"/>
                        </a:rPr>
                        <a:t>Государственная пошлина</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4300,9</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3740</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4,8</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3780</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3820</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491682">
                <a:tc>
                  <a:txBody>
                    <a:bodyPr/>
                    <a:lstStyle/>
                    <a:p>
                      <a:r>
                        <a:rPr lang="ru-RU" sz="1100" dirty="0" smtClean="0">
                          <a:solidFill>
                            <a:srgbClr val="7030A0"/>
                          </a:solidFill>
                          <a:latin typeface="Times New Roman" panose="02020603050405020304" pitchFamily="18" charset="0"/>
                          <a:cs typeface="Times New Roman" panose="02020603050405020304" pitchFamily="18" charset="0"/>
                        </a:rPr>
                        <a:t>Доходы от использования имущества, находящегося в государственной и муниципальной собственности</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18758,7</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21274,7</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27,1</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17624,1</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17000</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374592">
                <a:tc>
                  <a:txBody>
                    <a:bodyPr/>
                    <a:lstStyle/>
                    <a:p>
                      <a:r>
                        <a:rPr lang="ru-RU" sz="1100" dirty="0" smtClean="0">
                          <a:solidFill>
                            <a:srgbClr val="7030A0"/>
                          </a:solidFill>
                          <a:latin typeface="Times New Roman" panose="02020603050405020304" pitchFamily="18" charset="0"/>
                          <a:cs typeface="Times New Roman" panose="02020603050405020304" pitchFamily="18" charset="0"/>
                        </a:rPr>
                        <a:t>Платежи при пользовании природными ресурсами</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786,9</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492</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0,6</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492</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492</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374592">
                <a:tc>
                  <a:txBody>
                    <a:bodyPr/>
                    <a:lstStyle/>
                    <a:p>
                      <a:r>
                        <a:rPr lang="ru-RU" sz="1100" dirty="0" smtClean="0">
                          <a:solidFill>
                            <a:srgbClr val="7030A0"/>
                          </a:solidFill>
                          <a:latin typeface="Times New Roman" panose="02020603050405020304" pitchFamily="18" charset="0"/>
                          <a:cs typeface="Times New Roman" panose="02020603050405020304" pitchFamily="18" charset="0"/>
                        </a:rPr>
                        <a:t>Доходы от оказания платных услуг и компенсации затрат государства</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919,1</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194,8</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0,2</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194,8</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194,8</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416831">
                <a:tc>
                  <a:txBody>
                    <a:bodyPr/>
                    <a:lstStyle/>
                    <a:p>
                      <a:r>
                        <a:rPr lang="ru-RU" sz="1100" dirty="0" smtClean="0">
                          <a:solidFill>
                            <a:srgbClr val="7030A0"/>
                          </a:solidFill>
                          <a:latin typeface="Times New Roman" panose="02020603050405020304" pitchFamily="18" charset="0"/>
                          <a:cs typeface="Times New Roman" panose="02020603050405020304" pitchFamily="18" charset="0"/>
                        </a:rPr>
                        <a:t>Доходы от продажи материальных и нематериальных активов</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2835,2</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2278</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2,9</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2288</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2288</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374592">
                <a:tc>
                  <a:txBody>
                    <a:bodyPr/>
                    <a:lstStyle/>
                    <a:p>
                      <a:r>
                        <a:rPr lang="ru-RU" sz="1100" dirty="0" smtClean="0">
                          <a:solidFill>
                            <a:srgbClr val="7030A0"/>
                          </a:solidFill>
                          <a:latin typeface="Times New Roman" panose="02020603050405020304" pitchFamily="18" charset="0"/>
                          <a:cs typeface="Times New Roman" panose="02020603050405020304" pitchFamily="18" charset="0"/>
                        </a:rPr>
                        <a:t>Штрафы, санкции, возмещение ущерба</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1834,3</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218,5</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0,3</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218,5</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218,5</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r h="461447">
                <a:tc>
                  <a:txBody>
                    <a:bodyPr/>
                    <a:lstStyle/>
                    <a:p>
                      <a:r>
                        <a:rPr lang="ru-RU" sz="1100" dirty="0" smtClean="0">
                          <a:solidFill>
                            <a:srgbClr val="7030A0"/>
                          </a:solidFill>
                          <a:latin typeface="Times New Roman" panose="02020603050405020304" pitchFamily="18" charset="0"/>
                          <a:cs typeface="Times New Roman" panose="02020603050405020304" pitchFamily="18" charset="0"/>
                        </a:rPr>
                        <a:t>Прочие</a:t>
                      </a:r>
                      <a:r>
                        <a:rPr lang="ru-RU" sz="1100" baseline="0" dirty="0" smtClean="0">
                          <a:solidFill>
                            <a:srgbClr val="7030A0"/>
                          </a:solidFill>
                          <a:latin typeface="Times New Roman" panose="02020603050405020304" pitchFamily="18" charset="0"/>
                          <a:cs typeface="Times New Roman" panose="02020603050405020304" pitchFamily="18" charset="0"/>
                        </a:rPr>
                        <a:t> неналоговые доходы</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76,6</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rgbClr val="7030A0"/>
                          </a:solidFill>
                          <a:latin typeface="Times New Roman" panose="02020603050405020304" pitchFamily="18" charset="0"/>
                          <a:cs typeface="Times New Roman" panose="02020603050405020304" pitchFamily="18" charset="0"/>
                        </a:rPr>
                        <a:t>0</a:t>
                      </a:r>
                      <a:endParaRPr lang="ru-RU" sz="1100" dirty="0">
                        <a:solidFill>
                          <a:srgbClr val="7030A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3989088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2461" y="200055"/>
            <a:ext cx="9740423" cy="400110"/>
          </a:xfrm>
          <a:prstGeom prst="rect">
            <a:avLst/>
          </a:prstGeom>
          <a:noFill/>
        </p:spPr>
        <p:txBody>
          <a:bodyPr wrap="none" rtlCol="0">
            <a:spAutoFit/>
          </a:bodyPr>
          <a:lstStyle/>
          <a:p>
            <a:pPr algn="ctr"/>
            <a:r>
              <a:rPr lang="ru-RU" sz="2000" b="1" u="sng" dirty="0" smtClean="0">
                <a:solidFill>
                  <a:srgbClr val="C00000"/>
                </a:solidFill>
                <a:latin typeface="Times New Roman" panose="02020603050405020304" pitchFamily="18" charset="0"/>
                <a:cs typeface="Times New Roman" panose="02020603050405020304" pitchFamily="18" charset="0"/>
              </a:rPr>
              <a:t>Структура безвозмездных поступлений на 2023 год   ИТОГО: 657055,4 тыс. рублей</a:t>
            </a:r>
            <a:endParaRPr lang="ru-RU" sz="2000" b="1"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8" name="Таблица 7"/>
          <p:cNvGraphicFramePr>
            <a:graphicFrameLocks noGrp="1"/>
          </p:cNvGraphicFramePr>
          <p:nvPr>
            <p:extLst>
              <p:ext uri="{D42A27DB-BD31-4B8C-83A1-F6EECF244321}">
                <p14:modId xmlns:p14="http://schemas.microsoft.com/office/powerpoint/2010/main" val="402587967"/>
              </p:ext>
            </p:extLst>
          </p:nvPr>
        </p:nvGraphicFramePr>
        <p:xfrm>
          <a:off x="260263" y="595583"/>
          <a:ext cx="11496308" cy="6006185"/>
        </p:xfrm>
        <a:graphic>
          <a:graphicData uri="http://schemas.openxmlformats.org/drawingml/2006/table">
            <a:tbl>
              <a:tblPr firstRow="1" bandRow="1">
                <a:tableStyleId>{5C22544A-7EE6-4342-B048-85BDC9FD1C3A}</a:tableStyleId>
              </a:tblPr>
              <a:tblGrid>
                <a:gridCol w="8120062"/>
                <a:gridCol w="1477108"/>
                <a:gridCol w="1899138"/>
              </a:tblGrid>
              <a:tr h="695677">
                <a:tc>
                  <a:txBody>
                    <a:bodyPr/>
                    <a:lstStyle/>
                    <a:p>
                      <a:pPr algn="ctr"/>
                      <a:r>
                        <a:rPr lang="ru-RU" sz="1200" dirty="0" smtClean="0">
                          <a:latin typeface="Times New Roman" panose="02020603050405020304" pitchFamily="18" charset="0"/>
                          <a:cs typeface="Times New Roman" panose="02020603050405020304" pitchFamily="18" charset="0"/>
                        </a:rPr>
                        <a:t>Наименование</a:t>
                      </a:r>
                      <a:endParaRPr lang="ru-RU" sz="1200" dirty="0">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latin typeface="Times New Roman" panose="02020603050405020304" pitchFamily="18" charset="0"/>
                          <a:cs typeface="Times New Roman" panose="02020603050405020304" pitchFamily="18" charset="0"/>
                        </a:rPr>
                        <a:t>Сумма, тыс. рублей</a:t>
                      </a:r>
                      <a:endParaRPr lang="ru-RU" sz="12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prstClr val="white"/>
                          </a:solidFill>
                          <a:effectLst/>
                          <a:uLnTx/>
                          <a:uFillTx/>
                          <a:latin typeface="Times New Roman" panose="02020603050405020304" pitchFamily="18" charset="0"/>
                          <a:ea typeface="+mn-ea"/>
                          <a:cs typeface="Times New Roman" panose="02020603050405020304" pitchFamily="18" charset="0"/>
                        </a:rPr>
                        <a:t>Доля в общем объеме безвозмездных поступлений, %</a:t>
                      </a:r>
                      <a:endParaRPr kumimoji="0" lang="ru-RU" sz="12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txBody>
                  <a:tcPr/>
                </a:tc>
              </a:tr>
              <a:tr h="341533">
                <a:tc>
                  <a:txBody>
                    <a:bodyPr/>
                    <a:lstStyle/>
                    <a:p>
                      <a:pPr algn="just" fontAlgn="t"/>
                      <a:r>
                        <a:rPr lang="ru-RU" sz="1200" b="0" i="0" u="none" strike="noStrike" dirty="0">
                          <a:solidFill>
                            <a:srgbClr val="7030A0"/>
                          </a:solidFill>
                          <a:effectLst/>
                          <a:latin typeface="Times New Roman"/>
                        </a:rPr>
                        <a:t>Дотации бюджетам муниципальных районов на выравнивание бюджетной обеспеченности из бюджета субъекта Российской Федерации</a:t>
                      </a:r>
                    </a:p>
                  </a:txBody>
                  <a:tcPr marL="9525" marR="9525" marT="9525" marB="0"/>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165716,8</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25,2</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177264">
                <a:tc>
                  <a:txBody>
                    <a:bodyPr/>
                    <a:lstStyle/>
                    <a:p>
                      <a:pPr algn="just" fontAlgn="t"/>
                      <a:r>
                        <a:rPr lang="ru-RU" sz="1200" b="0" i="0" u="none" strike="noStrike" dirty="0">
                          <a:solidFill>
                            <a:srgbClr val="7030A0"/>
                          </a:solidFill>
                          <a:effectLst/>
                          <a:latin typeface="Times New Roman"/>
                        </a:rPr>
                        <a:t>Дотации бюджетам муниципальных районов на поддержку мер по обеспечению сбалансированности бюджетов</a:t>
                      </a:r>
                    </a:p>
                  </a:txBody>
                  <a:tcPr marL="9525" marR="9525" marT="9525" marB="0"/>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17131</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2,6</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471977">
                <a:tc>
                  <a:txBody>
                    <a:bodyPr/>
                    <a:lstStyle/>
                    <a:p>
                      <a:pPr algn="just" fontAlgn="t"/>
                      <a:r>
                        <a:rPr lang="ru-RU" sz="1200" b="0" i="0" u="none" strike="noStrike" dirty="0">
                          <a:solidFill>
                            <a:srgbClr val="7030A0"/>
                          </a:solidFill>
                          <a:effectLst/>
                          <a:latin typeface="Times New Roman"/>
                        </a:rPr>
                        <a:t>Субсидии бюджетам муниципальных районов на обновление материально-технической базы для организации учебно-исследовательской, научно-практической, творческой деятельности, занятий физической культурой и спортом в образовательных организациях</a:t>
                      </a:r>
                    </a:p>
                  </a:txBody>
                  <a:tcPr marL="9525" marR="9525" marT="9525" marB="0"/>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10737,7</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1,6</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471977">
                <a:tc>
                  <a:txBody>
                    <a:bodyPr/>
                    <a:lstStyle/>
                    <a:p>
                      <a:pPr algn="just" fontAlgn="t"/>
                      <a:r>
                        <a:rPr lang="ru-RU" sz="1200" b="0" i="0" u="none" strike="noStrike" dirty="0">
                          <a:solidFill>
                            <a:srgbClr val="7030A0"/>
                          </a:solidFill>
                          <a:effectLst/>
                          <a:latin typeface="Times New Roman"/>
                        </a:rPr>
                        <a:t>Субсидии бюджетам муниципальных районов 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a:t>
                      </a:r>
                    </a:p>
                  </a:txBody>
                  <a:tcPr marL="9525" marR="9525" marT="9525" marB="0"/>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346,6</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0,1</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471977">
                <a:tc>
                  <a:txBody>
                    <a:bodyPr/>
                    <a:lstStyle/>
                    <a:p>
                      <a:pPr algn="just" fontAlgn="t"/>
                      <a:r>
                        <a:rPr lang="ru-RU" sz="1200" b="0" i="0" u="none" strike="noStrike" dirty="0">
                          <a:solidFill>
                            <a:srgbClr val="7030A0"/>
                          </a:solidFill>
                          <a:effectLst/>
                          <a:latin typeface="Times New Roman"/>
                        </a:rPr>
                        <a:t>Субсидии бюджетам муниципальных районов на организацию бесплатного горячего питания обучающихся, получающих начальное общее образование в государственных и муниципальных образовательных организациях</a:t>
                      </a:r>
                    </a:p>
                  </a:txBody>
                  <a:tcPr marL="9525" marR="9525" marT="9525" marB="0"/>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18313,6</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2,8</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471977">
                <a:tc>
                  <a:txBody>
                    <a:bodyPr/>
                    <a:lstStyle/>
                    <a:p>
                      <a:pPr algn="just" fontAlgn="t"/>
                      <a:r>
                        <a:rPr lang="ru-RU" sz="1200" b="0" i="0" u="none" strike="noStrike" dirty="0">
                          <a:solidFill>
                            <a:srgbClr val="7030A0"/>
                          </a:solidFill>
                          <a:effectLst/>
                          <a:latin typeface="Times New Roman"/>
                        </a:rPr>
                        <a:t>Субсидии бюджетам муниципальных районов на </a:t>
                      </a:r>
                      <a:r>
                        <a:rPr lang="ru-RU" sz="1200" b="0" i="0" u="none" strike="noStrike" dirty="0" err="1">
                          <a:solidFill>
                            <a:srgbClr val="7030A0"/>
                          </a:solidFill>
                          <a:effectLst/>
                          <a:latin typeface="Times New Roman"/>
                        </a:rPr>
                        <a:t>софинансирование</a:t>
                      </a:r>
                      <a:r>
                        <a:rPr lang="ru-RU" sz="1200" b="0" i="0" u="none" strike="noStrike" dirty="0">
                          <a:solidFill>
                            <a:srgbClr val="7030A0"/>
                          </a:solidFill>
                          <a:effectLst/>
                          <a:latin typeface="Times New Roman"/>
                        </a:rPr>
                        <a:t> капитальных вложений в объекты государственной (муниципальной) собственности в рамках создания и модернизации объектов спортивной инфраструктуры региональной собственности (муниципальной собственности) для занятий физической культурой и спортом</a:t>
                      </a:r>
                    </a:p>
                  </a:txBody>
                  <a:tcPr marL="9525" marR="9525" marT="9525" marB="0"/>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173712,8</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26,4</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188173">
                <a:tc>
                  <a:txBody>
                    <a:bodyPr/>
                    <a:lstStyle/>
                    <a:p>
                      <a:pPr algn="just" fontAlgn="t"/>
                      <a:r>
                        <a:rPr lang="ru-RU" sz="1200" b="0" i="0" u="none" strike="noStrike" dirty="0">
                          <a:solidFill>
                            <a:srgbClr val="7030A0"/>
                          </a:solidFill>
                          <a:effectLst/>
                          <a:latin typeface="Times New Roman"/>
                        </a:rPr>
                        <a:t>Прочие субсидии бюджетам муниципальных </a:t>
                      </a:r>
                      <a:r>
                        <a:rPr lang="ru-RU" sz="1200" b="0" i="0" u="none" strike="noStrike" dirty="0" smtClean="0">
                          <a:solidFill>
                            <a:srgbClr val="7030A0"/>
                          </a:solidFill>
                          <a:effectLst/>
                          <a:latin typeface="Times New Roman"/>
                        </a:rPr>
                        <a:t>районов – организация летнего отдыха в каникулярное время</a:t>
                      </a:r>
                      <a:endParaRPr lang="ru-RU" sz="1200" b="0" i="0" u="none" strike="noStrike" dirty="0">
                        <a:solidFill>
                          <a:srgbClr val="7030A0"/>
                        </a:solidFill>
                        <a:effectLst/>
                        <a:latin typeface="Times New Roman"/>
                      </a:endParaRPr>
                    </a:p>
                  </a:txBody>
                  <a:tcPr marL="9525" marR="9525" marT="9525" marB="0"/>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1500</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0,2</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0">
                <a:tc>
                  <a:txBody>
                    <a:bodyPr/>
                    <a:lstStyle/>
                    <a:p>
                      <a:pPr algn="just" fontAlgn="t"/>
                      <a:r>
                        <a:rPr lang="ru-RU" sz="1200" b="0" i="0" u="none" strike="noStrike" dirty="0">
                          <a:solidFill>
                            <a:srgbClr val="7030A0"/>
                          </a:solidFill>
                          <a:effectLst/>
                          <a:latin typeface="Times New Roman"/>
                        </a:rPr>
                        <a:t>Субвенции бюджетам муниципальных районов на ежемесячное денежное вознаграждение за классное руководство</a:t>
                      </a:r>
                    </a:p>
                  </a:txBody>
                  <a:tcPr marL="9525" marR="9525" marT="9525" marB="0"/>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3331</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0,5</a:t>
                      </a:r>
                    </a:p>
                  </a:txBody>
                  <a:tcPr/>
                </a:tc>
              </a:tr>
              <a:tr h="382736">
                <a:tc>
                  <a:txBody>
                    <a:bodyPr/>
                    <a:lstStyle/>
                    <a:p>
                      <a:pPr algn="just" fontAlgn="t"/>
                      <a:r>
                        <a:rPr lang="ru-RU" sz="1200" b="0" i="0" u="none" strike="noStrike" dirty="0">
                          <a:solidFill>
                            <a:srgbClr val="7030A0"/>
                          </a:solidFill>
                          <a:effectLst/>
                          <a:latin typeface="Times New Roman"/>
                        </a:rPr>
                        <a:t>Субвенции бюджетам муниципальных районов на выполнение передаваемых полномочий субъектов Российской Федерации</a:t>
                      </a:r>
                    </a:p>
                  </a:txBody>
                  <a:tcPr marL="9525" marR="9525" marT="9525" marB="0"/>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3055,9</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0,5</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471977">
                <a:tc>
                  <a:txBody>
                    <a:bodyPr/>
                    <a:lstStyle/>
                    <a:p>
                      <a:pPr algn="just" fontAlgn="t"/>
                      <a:r>
                        <a:rPr lang="ru-RU" sz="1200" b="0" i="0" u="none" strike="noStrike" dirty="0">
                          <a:solidFill>
                            <a:srgbClr val="7030A0"/>
                          </a:solidFill>
                          <a:effectLst/>
                          <a:latin typeface="Times New Roman"/>
                        </a:rPr>
                        <a:t>Субвенции бюджетам муниципальных районов на компенсацию части платы, взимаемой с родителей (законных представителей) за присмотр и уход за детьми, посещающими образовательные организации, реализующие образовательные программы дошкольного образования</a:t>
                      </a:r>
                    </a:p>
                  </a:txBody>
                  <a:tcPr marL="9525" marR="9525" marT="9525" marB="0"/>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1321,6</a:t>
                      </a: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0,2</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246078">
                <a:tc>
                  <a:txBody>
                    <a:bodyPr/>
                    <a:lstStyle/>
                    <a:p>
                      <a:pPr algn="just" fontAlgn="t"/>
                      <a:r>
                        <a:rPr lang="ru-RU" sz="1200" b="0" i="0" u="none" strike="noStrike" dirty="0">
                          <a:solidFill>
                            <a:srgbClr val="7030A0"/>
                          </a:solidFill>
                          <a:effectLst/>
                          <a:latin typeface="Times New Roman"/>
                        </a:rPr>
                        <a:t>Субвенции бюджетам муниципальных районов на 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a:t>
                      </a:r>
                    </a:p>
                  </a:txBody>
                  <a:tcPr marL="9525" marR="9525" marT="9525" marB="0"/>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20011,8</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3</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0">
                <a:tc>
                  <a:txBody>
                    <a:bodyPr/>
                    <a:lstStyle/>
                    <a:p>
                      <a:pPr algn="just" fontAlgn="t"/>
                      <a:r>
                        <a:rPr lang="ru-RU" sz="1200" b="0" i="0" u="none" strike="noStrike" dirty="0">
                          <a:solidFill>
                            <a:srgbClr val="7030A0"/>
                          </a:solidFill>
                          <a:effectLst/>
                          <a:latin typeface="Times New Roman"/>
                        </a:rPr>
                        <a:t>Прочие субвенции бюджетам муниципальных районов</a:t>
                      </a:r>
                    </a:p>
                  </a:txBody>
                  <a:tcPr marL="9525" marR="9525" marT="9525" marB="0"/>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240882,4</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36,7</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370702">
                <a:tc>
                  <a:txBody>
                    <a:bodyPr/>
                    <a:lstStyle/>
                    <a:p>
                      <a:pPr algn="just" fontAlgn="t"/>
                      <a:r>
                        <a:rPr lang="ru-RU" sz="1200" b="0" i="0" u="none" strike="noStrike" dirty="0">
                          <a:solidFill>
                            <a:srgbClr val="7030A0"/>
                          </a:solidFill>
                          <a:effectLst/>
                          <a:latin typeface="Times New Roman"/>
                        </a:rPr>
                        <a:t>Межбюджетные трансферты, передаваемые бюджетам муниципальных районов из бюджетов поселений на осуществление части полномочий по решению вопросов местного значения в соответствии с заключенными соглашениями</a:t>
                      </a:r>
                    </a:p>
                  </a:txBody>
                  <a:tcPr marL="9525" marR="9525" marT="9525" marB="0"/>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994,2</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0,2</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2895009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61083" y="345989"/>
            <a:ext cx="9767674" cy="707886"/>
          </a:xfrm>
          <a:prstGeom prst="rect">
            <a:avLst/>
          </a:prstGeom>
          <a:noFill/>
        </p:spPr>
        <p:txBody>
          <a:bodyPr wrap="none" rtlCol="0">
            <a:spAutoFit/>
          </a:bodyPr>
          <a:lstStyle/>
          <a:p>
            <a:pPr algn="ctr"/>
            <a:r>
              <a:rPr lang="ru-RU" sz="2000" b="1" u="sng" dirty="0" smtClean="0">
                <a:solidFill>
                  <a:srgbClr val="C00000"/>
                </a:solidFill>
                <a:latin typeface="Times New Roman" panose="02020603050405020304" pitchFamily="18" charset="0"/>
                <a:cs typeface="Times New Roman" panose="02020603050405020304" pitchFamily="18" charset="0"/>
              </a:rPr>
              <a:t>Структура расходов бюджета </a:t>
            </a:r>
            <a:r>
              <a:rPr lang="ru-RU" sz="2000" b="1" u="sng" dirty="0" err="1" smtClean="0">
                <a:solidFill>
                  <a:srgbClr val="C00000"/>
                </a:solidFill>
                <a:latin typeface="Times New Roman" panose="02020603050405020304" pitchFamily="18" charset="0"/>
                <a:cs typeface="Times New Roman" panose="02020603050405020304" pitchFamily="18" charset="0"/>
              </a:rPr>
              <a:t>Смидовичского</a:t>
            </a:r>
            <a:r>
              <a:rPr lang="ru-RU" sz="2000" b="1" u="sng" dirty="0" smtClean="0">
                <a:solidFill>
                  <a:srgbClr val="C00000"/>
                </a:solidFill>
                <a:latin typeface="Times New Roman" panose="02020603050405020304" pitchFamily="18" charset="0"/>
                <a:cs typeface="Times New Roman" panose="02020603050405020304" pitchFamily="18" charset="0"/>
              </a:rPr>
              <a:t> муниципального района на 2023 год </a:t>
            </a:r>
          </a:p>
          <a:p>
            <a:pPr algn="ctr"/>
            <a:r>
              <a:rPr lang="ru-RU" sz="2000" b="1" u="sng" dirty="0" smtClean="0">
                <a:solidFill>
                  <a:srgbClr val="C00000"/>
                </a:solidFill>
                <a:latin typeface="Times New Roman" panose="02020603050405020304" pitchFamily="18" charset="0"/>
                <a:cs typeface="Times New Roman" panose="02020603050405020304" pitchFamily="18" charset="0"/>
              </a:rPr>
              <a:t>ИТОГО: 735497,5 тыс.  рублей)</a:t>
            </a:r>
            <a:endParaRPr lang="ru-RU" sz="2000" b="1"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7" name="Диаграмма 6"/>
          <p:cNvGraphicFramePr/>
          <p:nvPr>
            <p:extLst>
              <p:ext uri="{D42A27DB-BD31-4B8C-83A1-F6EECF244321}">
                <p14:modId xmlns:p14="http://schemas.microsoft.com/office/powerpoint/2010/main" val="1483963720"/>
              </p:ext>
            </p:extLst>
          </p:nvPr>
        </p:nvGraphicFramePr>
        <p:xfrm>
          <a:off x="1820245" y="969923"/>
          <a:ext cx="7843519" cy="51132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235685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1" y="-26409"/>
            <a:ext cx="12321766" cy="1200329"/>
          </a:xfrm>
          <a:prstGeom prst="rect">
            <a:avLst/>
          </a:prstGeom>
          <a:noFill/>
        </p:spPr>
        <p:txBody>
          <a:bodyPr wrap="square" rtlCol="0">
            <a:spAutoFit/>
          </a:bodyPr>
          <a:lstStyle/>
          <a:p>
            <a:pPr algn="ctr"/>
            <a:endParaRPr lang="ru-RU" sz="2400" b="1" u="sng" dirty="0" smtClean="0">
              <a:solidFill>
                <a:srgbClr val="C00000"/>
              </a:solidFill>
              <a:latin typeface="Times New Roman" panose="02020603050405020304" pitchFamily="18" charset="0"/>
              <a:cs typeface="Times New Roman" panose="02020603050405020304" pitchFamily="18" charset="0"/>
            </a:endParaRPr>
          </a:p>
          <a:p>
            <a:pPr algn="ctr"/>
            <a:r>
              <a:rPr lang="ru-RU" sz="2400" b="1" u="sng" dirty="0" smtClean="0">
                <a:solidFill>
                  <a:srgbClr val="C00000"/>
                </a:solidFill>
                <a:latin typeface="Times New Roman" panose="02020603050405020304" pitchFamily="18" charset="0"/>
                <a:cs typeface="Times New Roman" panose="02020603050405020304" pitchFamily="18" charset="0"/>
              </a:rPr>
              <a:t>Муниципальные программы </a:t>
            </a:r>
            <a:r>
              <a:rPr lang="ru-RU" sz="2400" b="1" u="sng" dirty="0" err="1" smtClean="0">
                <a:solidFill>
                  <a:srgbClr val="C00000"/>
                </a:solidFill>
                <a:latin typeface="Times New Roman" panose="02020603050405020304" pitchFamily="18" charset="0"/>
                <a:cs typeface="Times New Roman" panose="02020603050405020304" pitchFamily="18" charset="0"/>
              </a:rPr>
              <a:t>Смидовичского</a:t>
            </a:r>
            <a:r>
              <a:rPr lang="ru-RU" sz="2400" b="1" u="sng" dirty="0" smtClean="0">
                <a:solidFill>
                  <a:srgbClr val="C00000"/>
                </a:solidFill>
                <a:latin typeface="Times New Roman" panose="02020603050405020304" pitchFamily="18" charset="0"/>
                <a:cs typeface="Times New Roman" panose="02020603050405020304" pitchFamily="18" charset="0"/>
              </a:rPr>
              <a:t> муниципального района на 2023 год </a:t>
            </a:r>
          </a:p>
          <a:p>
            <a:pPr algn="ctr"/>
            <a:r>
              <a:rPr lang="ru-RU" sz="2400" b="1" u="sng" dirty="0" smtClean="0">
                <a:solidFill>
                  <a:srgbClr val="C00000"/>
                </a:solidFill>
                <a:latin typeface="Times New Roman" panose="02020603050405020304" pitchFamily="18" charset="0"/>
                <a:cs typeface="Times New Roman" panose="02020603050405020304" pitchFamily="18" charset="0"/>
              </a:rPr>
              <a:t>(ВСЕГО: 698048,6 </a:t>
            </a:r>
            <a:r>
              <a:rPr lang="ru-RU" sz="2400" b="1" u="sng" dirty="0" err="1" smtClean="0">
                <a:solidFill>
                  <a:srgbClr val="C00000"/>
                </a:solidFill>
                <a:latin typeface="Times New Roman" panose="02020603050405020304" pitchFamily="18" charset="0"/>
                <a:cs typeface="Times New Roman" panose="02020603050405020304" pitchFamily="18" charset="0"/>
              </a:rPr>
              <a:t>тыс.рублей</a:t>
            </a:r>
            <a:r>
              <a:rPr lang="ru-RU" sz="2400" b="1" u="sng" dirty="0" smtClean="0">
                <a:solidFill>
                  <a:srgbClr val="C00000"/>
                </a:solidFill>
                <a:latin typeface="Times New Roman" panose="02020603050405020304" pitchFamily="18" charset="0"/>
                <a:cs typeface="Times New Roman" panose="02020603050405020304" pitchFamily="18" charset="0"/>
              </a:rPr>
              <a:t>)</a:t>
            </a:r>
            <a:endParaRPr lang="ru-RU" sz="2400" b="1" u="sng" dirty="0">
              <a:solidFill>
                <a:srgbClr val="C0000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263931" y="1532710"/>
            <a:ext cx="2792627" cy="122053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accent5">
                    <a:lumMod val="50000"/>
                  </a:schemeClr>
                </a:solidFill>
                <a:latin typeface="Times New Roman" panose="02020603050405020304" pitchFamily="18" charset="0"/>
                <a:cs typeface="Times New Roman" panose="02020603050405020304" pitchFamily="18" charset="0"/>
              </a:rPr>
              <a:t>Муниципальная программа "Материально-техническое обеспечение деятельности администрации </a:t>
            </a:r>
            <a:r>
              <a:rPr lang="ru-RU" sz="1100" dirty="0" err="1">
                <a:solidFill>
                  <a:schemeClr val="accent5">
                    <a:lumMod val="50000"/>
                  </a:schemeClr>
                </a:solidFill>
                <a:latin typeface="Times New Roman" panose="02020603050405020304" pitchFamily="18" charset="0"/>
                <a:cs typeface="Times New Roman" panose="02020603050405020304" pitchFamily="18" charset="0"/>
              </a:rPr>
              <a:t>Смидовичского</a:t>
            </a:r>
            <a:r>
              <a:rPr lang="ru-RU" sz="1100" dirty="0">
                <a:solidFill>
                  <a:schemeClr val="accent5">
                    <a:lumMod val="50000"/>
                  </a:schemeClr>
                </a:solidFill>
                <a:latin typeface="Times New Roman" panose="02020603050405020304" pitchFamily="18" charset="0"/>
                <a:cs typeface="Times New Roman" panose="02020603050405020304" pitchFamily="18" charset="0"/>
              </a:rPr>
              <a:t> муниципального района Еврейской автономной области на 2022-2026 годы"</a:t>
            </a:r>
            <a:r>
              <a:rPr lang="ru-RU" sz="1100" dirty="0" smtClean="0">
                <a:solidFill>
                  <a:schemeClr val="accent5">
                    <a:lumMod val="50000"/>
                  </a:schemeClr>
                </a:solidFill>
                <a:latin typeface="Times New Roman" panose="02020603050405020304" pitchFamily="18" charset="0"/>
                <a:cs typeface="Times New Roman" panose="02020603050405020304" pitchFamily="18" charset="0"/>
              </a:rPr>
              <a:t>- 27501,7 тыс. рублей.</a:t>
            </a:r>
            <a:endParaRPr lang="ru-RU" sz="11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312416" y="1515292"/>
            <a:ext cx="2792627" cy="74022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accent5">
                    <a:lumMod val="50000"/>
                  </a:schemeClr>
                </a:solidFill>
                <a:latin typeface="Times New Roman" panose="02020603050405020304" pitchFamily="18" charset="0"/>
                <a:cs typeface="Times New Roman" panose="02020603050405020304" pitchFamily="18" charset="0"/>
              </a:rPr>
              <a:t>Муниципальная программа "Сохранность автомобильных дорог </a:t>
            </a:r>
            <a:r>
              <a:rPr lang="ru-RU" sz="1100" dirty="0" err="1">
                <a:solidFill>
                  <a:schemeClr val="accent5">
                    <a:lumMod val="50000"/>
                  </a:schemeClr>
                </a:solidFill>
                <a:latin typeface="Times New Roman" panose="02020603050405020304" pitchFamily="18" charset="0"/>
                <a:cs typeface="Times New Roman" panose="02020603050405020304" pitchFamily="18" charset="0"/>
              </a:rPr>
              <a:t>Смидовичского</a:t>
            </a:r>
            <a:r>
              <a:rPr lang="ru-RU" sz="1100" dirty="0">
                <a:solidFill>
                  <a:schemeClr val="accent5">
                    <a:lumMod val="50000"/>
                  </a:schemeClr>
                </a:solidFill>
                <a:latin typeface="Times New Roman" panose="02020603050405020304" pitchFamily="18" charset="0"/>
                <a:cs typeface="Times New Roman" panose="02020603050405020304" pitchFamily="18" charset="0"/>
              </a:rPr>
              <a:t> муниципального района" на 2021 - 2023 </a:t>
            </a:r>
            <a:r>
              <a:rPr lang="ru-RU" sz="1100" dirty="0" smtClean="0">
                <a:solidFill>
                  <a:schemeClr val="accent5">
                    <a:lumMod val="50000"/>
                  </a:schemeClr>
                </a:solidFill>
                <a:latin typeface="Times New Roman" panose="02020603050405020304" pitchFamily="18" charset="0"/>
                <a:cs typeface="Times New Roman" panose="02020603050405020304" pitchFamily="18" charset="0"/>
              </a:rPr>
              <a:t>годы« - 6806,1 тыс. рублей.</a:t>
            </a:r>
            <a:endParaRPr lang="ru-RU" sz="11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6197334" y="1524001"/>
            <a:ext cx="2792627" cy="75764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accent5">
                    <a:lumMod val="50000"/>
                  </a:schemeClr>
                </a:solidFill>
                <a:latin typeface="Times New Roman" panose="02020603050405020304" pitchFamily="18" charset="0"/>
                <a:cs typeface="Times New Roman" panose="02020603050405020304" pitchFamily="18" charset="0"/>
              </a:rPr>
              <a:t>Муниципальная программа "Развитие системы дошкольного образования </a:t>
            </a:r>
            <a:r>
              <a:rPr lang="ru-RU" sz="1100" dirty="0" err="1">
                <a:solidFill>
                  <a:schemeClr val="accent5">
                    <a:lumMod val="50000"/>
                  </a:schemeClr>
                </a:solidFill>
                <a:latin typeface="Times New Roman" panose="02020603050405020304" pitchFamily="18" charset="0"/>
                <a:cs typeface="Times New Roman" panose="02020603050405020304" pitchFamily="18" charset="0"/>
              </a:rPr>
              <a:t>Смидовичского</a:t>
            </a:r>
            <a:r>
              <a:rPr lang="ru-RU" sz="1100" dirty="0">
                <a:solidFill>
                  <a:schemeClr val="accent5">
                    <a:lumMod val="50000"/>
                  </a:schemeClr>
                </a:solidFill>
                <a:latin typeface="Times New Roman" panose="02020603050405020304" pitchFamily="18" charset="0"/>
                <a:cs typeface="Times New Roman" panose="02020603050405020304" pitchFamily="18" charset="0"/>
              </a:rPr>
              <a:t> муниципального района" на 2022 - 2024 годы"</a:t>
            </a:r>
            <a:r>
              <a:rPr lang="ru-RU" sz="1100" dirty="0" smtClean="0">
                <a:solidFill>
                  <a:schemeClr val="accent5">
                    <a:lumMod val="50000"/>
                  </a:schemeClr>
                </a:solidFill>
                <a:latin typeface="Times New Roman" panose="02020603050405020304" pitchFamily="18" charset="0"/>
                <a:cs typeface="Times New Roman" panose="02020603050405020304" pitchFamily="18" charset="0"/>
              </a:rPr>
              <a:t>- 117670,7 тыс. рублей.</a:t>
            </a:r>
            <a:endParaRPr lang="ru-RU" sz="11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312414" y="3165903"/>
            <a:ext cx="2792627" cy="115824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accent5">
                    <a:lumMod val="50000"/>
                  </a:schemeClr>
                </a:solidFill>
                <a:latin typeface="Times New Roman" panose="02020603050405020304" pitchFamily="18" charset="0"/>
                <a:cs typeface="Times New Roman" panose="02020603050405020304" pitchFamily="18" charset="0"/>
              </a:rPr>
              <a:t>Муниципальная программа "Развитие системы общего и дополнительного образования </a:t>
            </a:r>
            <a:r>
              <a:rPr lang="ru-RU" sz="1100" dirty="0" err="1">
                <a:solidFill>
                  <a:schemeClr val="accent5">
                    <a:lumMod val="50000"/>
                  </a:schemeClr>
                </a:solidFill>
                <a:latin typeface="Times New Roman" panose="02020603050405020304" pitchFamily="18" charset="0"/>
                <a:cs typeface="Times New Roman" panose="02020603050405020304" pitchFamily="18" charset="0"/>
              </a:rPr>
              <a:t>Смидовичского</a:t>
            </a:r>
            <a:r>
              <a:rPr lang="ru-RU" sz="1100" dirty="0">
                <a:solidFill>
                  <a:schemeClr val="accent5">
                    <a:lumMod val="50000"/>
                  </a:schemeClr>
                </a:solidFill>
                <a:latin typeface="Times New Roman" panose="02020603050405020304" pitchFamily="18" charset="0"/>
                <a:cs typeface="Times New Roman" panose="02020603050405020304" pitchFamily="18" charset="0"/>
              </a:rPr>
              <a:t> муниципального района" на 2022 - 2024 </a:t>
            </a:r>
            <a:r>
              <a:rPr lang="ru-RU" sz="1100" dirty="0" smtClean="0">
                <a:solidFill>
                  <a:schemeClr val="accent5">
                    <a:lumMod val="50000"/>
                  </a:schemeClr>
                </a:solidFill>
                <a:latin typeface="Times New Roman" panose="02020603050405020304" pitchFamily="18" charset="0"/>
                <a:cs typeface="Times New Roman" panose="02020603050405020304" pitchFamily="18" charset="0"/>
              </a:rPr>
              <a:t>годы« -</a:t>
            </a:r>
            <a:r>
              <a:rPr lang="ru-RU" sz="1100" dirty="0">
                <a:solidFill>
                  <a:schemeClr val="accent5">
                    <a:lumMod val="50000"/>
                  </a:schemeClr>
                </a:solidFill>
                <a:latin typeface="Times New Roman" panose="02020603050405020304" pitchFamily="18" charset="0"/>
                <a:cs typeface="Times New Roman" panose="02020603050405020304" pitchFamily="18" charset="0"/>
              </a:rPr>
              <a:t> </a:t>
            </a:r>
            <a:r>
              <a:rPr lang="ru-RU" sz="1100" dirty="0" smtClean="0">
                <a:solidFill>
                  <a:schemeClr val="accent5">
                    <a:lumMod val="50000"/>
                  </a:schemeClr>
                </a:solidFill>
                <a:latin typeface="Times New Roman" panose="02020603050405020304" pitchFamily="18" charset="0"/>
                <a:cs typeface="Times New Roman" panose="02020603050405020304" pitchFamily="18" charset="0"/>
              </a:rPr>
              <a:t> 297928,6 тыс. рублей.</a:t>
            </a:r>
            <a:endParaRPr lang="ru-RU" sz="11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3263932" y="3169251"/>
            <a:ext cx="2792627" cy="113211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accent5">
                    <a:lumMod val="50000"/>
                  </a:schemeClr>
                </a:solidFill>
                <a:latin typeface="Times New Roman" panose="02020603050405020304" pitchFamily="18" charset="0"/>
                <a:cs typeface="Times New Roman" panose="02020603050405020304" pitchFamily="18" charset="0"/>
              </a:rPr>
              <a:t>Муниципальная программа "Повышение качества управления муниципальными финансами муниципального образования "</a:t>
            </a:r>
            <a:r>
              <a:rPr lang="ru-RU" sz="1100" dirty="0" err="1">
                <a:solidFill>
                  <a:schemeClr val="accent5">
                    <a:lumMod val="50000"/>
                  </a:schemeClr>
                </a:solidFill>
                <a:latin typeface="Times New Roman" panose="02020603050405020304" pitchFamily="18" charset="0"/>
                <a:cs typeface="Times New Roman" panose="02020603050405020304" pitchFamily="18" charset="0"/>
              </a:rPr>
              <a:t>Смидовичский</a:t>
            </a:r>
            <a:r>
              <a:rPr lang="ru-RU" sz="1100" dirty="0">
                <a:solidFill>
                  <a:schemeClr val="accent5">
                    <a:lumMod val="50000"/>
                  </a:schemeClr>
                </a:solidFill>
                <a:latin typeface="Times New Roman" panose="02020603050405020304" pitchFamily="18" charset="0"/>
                <a:cs typeface="Times New Roman" panose="02020603050405020304" pitchFamily="18" charset="0"/>
              </a:rPr>
              <a:t> муниципальный район на 2021 - 2025 </a:t>
            </a:r>
            <a:r>
              <a:rPr lang="ru-RU" sz="1100" dirty="0" smtClean="0">
                <a:solidFill>
                  <a:schemeClr val="accent5">
                    <a:lumMod val="50000"/>
                  </a:schemeClr>
                </a:solidFill>
                <a:latin typeface="Times New Roman" panose="02020603050405020304" pitchFamily="18" charset="0"/>
                <a:cs typeface="Times New Roman" panose="02020603050405020304" pitchFamily="18" charset="0"/>
              </a:rPr>
              <a:t>годы« - 68426 тыс. рублей.</a:t>
            </a:r>
            <a:endParaRPr lang="ru-RU" sz="11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14" name="Прямоугольник 13"/>
          <p:cNvSpPr/>
          <p:nvPr/>
        </p:nvSpPr>
        <p:spPr>
          <a:xfrm>
            <a:off x="9110252" y="1524000"/>
            <a:ext cx="2792627" cy="122924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accent5">
                    <a:lumMod val="50000"/>
                  </a:schemeClr>
                </a:solidFill>
                <a:latin typeface="Times New Roman" panose="02020603050405020304" pitchFamily="18" charset="0"/>
                <a:cs typeface="Times New Roman" panose="02020603050405020304" pitchFamily="18" charset="0"/>
              </a:rPr>
              <a:t>Муниципальная программа "Формирование системы мотивации граждан к здоровому образу жизни. Укрепление общественного здоровья в </a:t>
            </a:r>
            <a:r>
              <a:rPr lang="ru-RU" sz="1100" dirty="0" err="1">
                <a:solidFill>
                  <a:schemeClr val="accent5">
                    <a:lumMod val="50000"/>
                  </a:schemeClr>
                </a:solidFill>
                <a:latin typeface="Times New Roman" panose="02020603050405020304" pitchFamily="18" charset="0"/>
                <a:cs typeface="Times New Roman" panose="02020603050405020304" pitchFamily="18" charset="0"/>
              </a:rPr>
              <a:t>Смидовичском</a:t>
            </a:r>
            <a:r>
              <a:rPr lang="ru-RU" sz="1100" dirty="0">
                <a:solidFill>
                  <a:schemeClr val="accent5">
                    <a:lumMod val="50000"/>
                  </a:schemeClr>
                </a:solidFill>
                <a:latin typeface="Times New Roman" panose="02020603050405020304" pitchFamily="18" charset="0"/>
                <a:cs typeface="Times New Roman" panose="02020603050405020304" pitchFamily="18" charset="0"/>
              </a:rPr>
              <a:t> муниципальном районе на 2020-2024 годы"</a:t>
            </a:r>
            <a:r>
              <a:rPr lang="ru-RU" sz="1100" dirty="0" smtClean="0">
                <a:solidFill>
                  <a:schemeClr val="accent5">
                    <a:lumMod val="50000"/>
                  </a:schemeClr>
                </a:solidFill>
                <a:latin typeface="Times New Roman" panose="02020603050405020304" pitchFamily="18" charset="0"/>
                <a:cs typeface="Times New Roman" panose="02020603050405020304" pitchFamily="18" charset="0"/>
              </a:rPr>
              <a:t>- 175767,5 тыс. рублей.</a:t>
            </a:r>
            <a:endParaRPr lang="ru-RU" sz="11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9110252" y="3150494"/>
            <a:ext cx="2792627" cy="114082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accent5">
                    <a:lumMod val="50000"/>
                  </a:schemeClr>
                </a:solidFill>
                <a:latin typeface="Times New Roman" panose="02020603050405020304" pitchFamily="18" charset="0"/>
                <a:cs typeface="Times New Roman" panose="02020603050405020304" pitchFamily="18" charset="0"/>
              </a:rPr>
              <a:t>Муниципальная программа "Ликвидация несанкционированных свалок на территории сельских поселений </a:t>
            </a:r>
            <a:r>
              <a:rPr lang="ru-RU" sz="1100" dirty="0" err="1">
                <a:solidFill>
                  <a:schemeClr val="accent5">
                    <a:lumMod val="50000"/>
                  </a:schemeClr>
                </a:solidFill>
                <a:latin typeface="Times New Roman" panose="02020603050405020304" pitchFamily="18" charset="0"/>
                <a:cs typeface="Times New Roman" panose="02020603050405020304" pitchFamily="18" charset="0"/>
              </a:rPr>
              <a:t>Смидовичского</a:t>
            </a:r>
            <a:r>
              <a:rPr lang="ru-RU" sz="1100" dirty="0">
                <a:solidFill>
                  <a:schemeClr val="accent5">
                    <a:lumMod val="50000"/>
                  </a:schemeClr>
                </a:solidFill>
                <a:latin typeface="Times New Roman" panose="02020603050405020304" pitchFamily="18" charset="0"/>
                <a:cs typeface="Times New Roman" panose="02020603050405020304" pitchFamily="18" charset="0"/>
              </a:rPr>
              <a:t> муниципального района Еврейской автономной области на 2023 </a:t>
            </a:r>
            <a:r>
              <a:rPr lang="ru-RU" sz="1100" dirty="0" smtClean="0">
                <a:solidFill>
                  <a:schemeClr val="accent5">
                    <a:lumMod val="50000"/>
                  </a:schemeClr>
                </a:solidFill>
                <a:latin typeface="Times New Roman" panose="02020603050405020304" pitchFamily="18" charset="0"/>
                <a:cs typeface="Times New Roman" panose="02020603050405020304" pitchFamily="18" charset="0"/>
              </a:rPr>
              <a:t>год« - 492 тыс. рублей.</a:t>
            </a:r>
            <a:endParaRPr lang="ru-RU" sz="11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6160884" y="3169251"/>
            <a:ext cx="2792627" cy="1132113"/>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accent5">
                    <a:lumMod val="50000"/>
                  </a:schemeClr>
                </a:solidFill>
                <a:latin typeface="Times New Roman" panose="02020603050405020304" pitchFamily="18" charset="0"/>
                <a:cs typeface="Times New Roman" panose="02020603050405020304" pitchFamily="18" charset="0"/>
              </a:rPr>
              <a:t>Муниципальная программа "Создание условий для развития культуры на территории муниципального образования "</a:t>
            </a:r>
            <a:r>
              <a:rPr lang="ru-RU" sz="1100" dirty="0" err="1">
                <a:solidFill>
                  <a:schemeClr val="accent5">
                    <a:lumMod val="50000"/>
                  </a:schemeClr>
                </a:solidFill>
                <a:latin typeface="Times New Roman" panose="02020603050405020304" pitchFamily="18" charset="0"/>
                <a:cs typeface="Times New Roman" panose="02020603050405020304" pitchFamily="18" charset="0"/>
              </a:rPr>
              <a:t>Смидовичский</a:t>
            </a:r>
            <a:r>
              <a:rPr lang="ru-RU" sz="1100" dirty="0">
                <a:solidFill>
                  <a:schemeClr val="accent5">
                    <a:lumMod val="50000"/>
                  </a:schemeClr>
                </a:solidFill>
                <a:latin typeface="Times New Roman" panose="02020603050405020304" pitchFamily="18" charset="0"/>
                <a:cs typeface="Times New Roman" panose="02020603050405020304" pitchFamily="18" charset="0"/>
              </a:rPr>
              <a:t> муниципальный район" на 2023-2025 </a:t>
            </a:r>
            <a:r>
              <a:rPr lang="ru-RU" sz="1100" dirty="0" smtClean="0">
                <a:solidFill>
                  <a:schemeClr val="accent5">
                    <a:lumMod val="50000"/>
                  </a:schemeClr>
                </a:solidFill>
                <a:latin typeface="Times New Roman" panose="02020603050405020304" pitchFamily="18" charset="0"/>
                <a:cs typeface="Times New Roman" panose="02020603050405020304" pitchFamily="18" charset="0"/>
              </a:rPr>
              <a:t>годы« - 3456 тыс. рублей.</a:t>
            </a:r>
            <a:endParaRPr lang="ru-RU" sz="1100" dirty="0">
              <a:solidFill>
                <a:schemeClr val="accent5">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99325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950496" y="384377"/>
            <a:ext cx="10515600" cy="453022"/>
          </a:xfrm>
        </p:spPr>
        <p:txBody>
          <a:bodyPr>
            <a:normAutofit fontScale="90000"/>
          </a:bodyPr>
          <a:lstStyle/>
          <a:p>
            <a:pPr algn="ctr"/>
            <a:r>
              <a:rPr lang="ru-RU" sz="2000" u="sng" dirty="0" smtClean="0">
                <a:solidFill>
                  <a:srgbClr val="C00000"/>
                </a:solidFill>
                <a:latin typeface="Times New Roman" panose="02020603050405020304" pitchFamily="18" charset="0"/>
                <a:cs typeface="Times New Roman" panose="02020603050405020304" pitchFamily="18" charset="0"/>
              </a:rPr>
              <a:t/>
            </a:r>
            <a:br>
              <a:rPr lang="ru-RU" sz="2000" u="sng" dirty="0" smtClean="0">
                <a:solidFill>
                  <a:srgbClr val="C00000"/>
                </a:solidFill>
                <a:latin typeface="Times New Roman" panose="02020603050405020304" pitchFamily="18" charset="0"/>
                <a:cs typeface="Times New Roman" panose="02020603050405020304" pitchFamily="18" charset="0"/>
              </a:rPr>
            </a:br>
            <a:r>
              <a:rPr lang="ru-RU" sz="2000" u="sng" dirty="0">
                <a:solidFill>
                  <a:srgbClr val="C00000"/>
                </a:solidFill>
                <a:latin typeface="Times New Roman" panose="02020603050405020304" pitchFamily="18" charset="0"/>
                <a:cs typeface="Times New Roman" panose="02020603050405020304" pitchFamily="18" charset="0"/>
              </a:rPr>
              <a:t/>
            </a:r>
            <a:br>
              <a:rPr lang="ru-RU" sz="2000" u="sng" dirty="0">
                <a:solidFill>
                  <a:srgbClr val="C00000"/>
                </a:solidFill>
                <a:latin typeface="Times New Roman" panose="02020603050405020304" pitchFamily="18" charset="0"/>
                <a:cs typeface="Times New Roman" panose="02020603050405020304" pitchFamily="18" charset="0"/>
              </a:rPr>
            </a:br>
            <a:r>
              <a:rPr lang="ru-RU" sz="2000" u="sng" dirty="0" smtClean="0">
                <a:solidFill>
                  <a:srgbClr val="C00000"/>
                </a:solidFill>
                <a:latin typeface="Times New Roman" panose="02020603050405020304" pitchFamily="18" charset="0"/>
                <a:cs typeface="Times New Roman" panose="02020603050405020304" pitchFamily="18" charset="0"/>
              </a:rPr>
              <a:t/>
            </a:r>
            <a:br>
              <a:rPr lang="ru-RU" sz="2000" u="sng" dirty="0" smtClean="0">
                <a:solidFill>
                  <a:srgbClr val="C00000"/>
                </a:solidFill>
                <a:latin typeface="Times New Roman" panose="02020603050405020304" pitchFamily="18" charset="0"/>
                <a:cs typeface="Times New Roman" panose="02020603050405020304" pitchFamily="18" charset="0"/>
              </a:rPr>
            </a:br>
            <a:r>
              <a:rPr lang="ru-RU" sz="2000" u="sng" dirty="0" smtClean="0">
                <a:solidFill>
                  <a:srgbClr val="C00000"/>
                </a:solidFill>
                <a:latin typeface="Times New Roman" panose="02020603050405020304" pitchFamily="18" charset="0"/>
                <a:cs typeface="Times New Roman" panose="02020603050405020304" pitchFamily="18" charset="0"/>
              </a:rPr>
              <a:t>Непрограммные направления деятельности органов местного самоуправления </a:t>
            </a:r>
            <a:br>
              <a:rPr lang="ru-RU" sz="2000" u="sng" dirty="0" smtClean="0">
                <a:solidFill>
                  <a:srgbClr val="C00000"/>
                </a:solidFill>
                <a:latin typeface="Times New Roman" panose="02020603050405020304" pitchFamily="18" charset="0"/>
                <a:cs typeface="Times New Roman" panose="02020603050405020304" pitchFamily="18" charset="0"/>
              </a:rPr>
            </a:br>
            <a:r>
              <a:rPr lang="ru-RU" sz="2000" u="sng" dirty="0" smtClean="0">
                <a:solidFill>
                  <a:srgbClr val="C00000"/>
                </a:solidFill>
                <a:latin typeface="Times New Roman" panose="02020603050405020304" pitchFamily="18" charset="0"/>
                <a:cs typeface="Times New Roman" panose="02020603050405020304" pitchFamily="18" charset="0"/>
              </a:rPr>
              <a:t>(ВСЕГО: 37448,9 тыс. рублей)</a:t>
            </a:r>
            <a:br>
              <a:rPr lang="ru-RU" sz="2000" u="sng" dirty="0" smtClean="0">
                <a:solidFill>
                  <a:srgbClr val="C00000"/>
                </a:solidFill>
                <a:latin typeface="Times New Roman" panose="02020603050405020304" pitchFamily="18" charset="0"/>
                <a:cs typeface="Times New Roman" panose="02020603050405020304" pitchFamily="18" charset="0"/>
              </a:rPr>
            </a:br>
            <a:endParaRPr lang="ru-RU" sz="2000" u="sng" dirty="0">
              <a:solidFill>
                <a:srgbClr val="C00000"/>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563872" y="1602402"/>
            <a:ext cx="2641552" cy="6758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accent5">
                    <a:lumMod val="50000"/>
                  </a:schemeClr>
                </a:solidFill>
              </a:rPr>
              <a:t>на обеспечение деятельности органов местного самоуправления – 9460,7 тыс. рублей </a:t>
            </a:r>
            <a:endParaRPr lang="ru-RU" sz="11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3336053" y="1589996"/>
            <a:ext cx="2718238" cy="6882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accent5">
                    <a:lumMod val="50000"/>
                  </a:schemeClr>
                </a:solidFill>
                <a:latin typeface="Times New Roman" panose="02020603050405020304" pitchFamily="18" charset="0"/>
                <a:cs typeface="Times New Roman" panose="02020603050405020304" pitchFamily="18" charset="0"/>
              </a:rPr>
              <a:t> </a:t>
            </a:r>
            <a:r>
              <a:rPr lang="ru-RU" sz="1100" dirty="0">
                <a:solidFill>
                  <a:schemeClr val="accent5">
                    <a:lumMod val="50000"/>
                  </a:schemeClr>
                </a:solidFill>
              </a:rPr>
              <a:t>на исполнение переданных государственных полномочий – 3982,7 тыс. </a:t>
            </a:r>
            <a:r>
              <a:rPr lang="ru-RU" sz="1100" dirty="0" smtClean="0">
                <a:solidFill>
                  <a:schemeClr val="accent5">
                    <a:lumMod val="50000"/>
                  </a:schemeClr>
                </a:solidFill>
              </a:rPr>
              <a:t>рублей</a:t>
            </a:r>
            <a:endParaRPr lang="ru-RU" sz="11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6208296" y="1589997"/>
            <a:ext cx="2533770" cy="71467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accent5">
                    <a:lumMod val="50000"/>
                  </a:schemeClr>
                </a:solidFill>
              </a:rPr>
              <a:t>на исполнение переданных полномочий поселениями района – 994,2 тыс. рублей </a:t>
            </a:r>
            <a:endParaRPr lang="ru-RU" sz="11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8892791" y="1563526"/>
            <a:ext cx="2619024" cy="71467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accent5">
                    <a:lumMod val="50000"/>
                  </a:schemeClr>
                </a:solidFill>
              </a:rPr>
              <a:t>на обеспечение деятельности муниципальных учреждений – 20125,6 тыс. рублей </a:t>
            </a:r>
            <a:endParaRPr lang="ru-RU" sz="11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4901111" y="2642712"/>
            <a:ext cx="2473692" cy="65314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accent5">
                    <a:lumMod val="50000"/>
                  </a:schemeClr>
                </a:solidFill>
              </a:rPr>
              <a:t>по прочим мероприятиям – 2885,7 тыс. рублей</a:t>
            </a:r>
            <a:endParaRPr lang="ru-RU" sz="1100" dirty="0">
              <a:solidFill>
                <a:schemeClr val="accent5">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69052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1538" y="77002"/>
            <a:ext cx="11660395" cy="830997"/>
          </a:xfrm>
          <a:prstGeom prst="rect">
            <a:avLst/>
          </a:prstGeom>
          <a:noFill/>
        </p:spPr>
        <p:txBody>
          <a:bodyPr wrap="square" rtlCol="0">
            <a:spAutoFit/>
          </a:bodyPr>
          <a:lstStyle/>
          <a:p>
            <a:pPr algn="ctr"/>
            <a:r>
              <a:rPr lang="ru-RU" sz="2400" b="1" u="sng" dirty="0" smtClean="0">
                <a:solidFill>
                  <a:srgbClr val="C00000"/>
                </a:solidFill>
                <a:latin typeface="Times New Roman" panose="02020603050405020304" pitchFamily="18" charset="0"/>
                <a:cs typeface="Times New Roman" panose="02020603050405020304" pitchFamily="18" charset="0"/>
              </a:rPr>
              <a:t>Структура расходов бюджета </a:t>
            </a:r>
            <a:r>
              <a:rPr lang="ru-RU" sz="2400" b="1" u="sng" dirty="0" err="1" smtClean="0">
                <a:solidFill>
                  <a:srgbClr val="C00000"/>
                </a:solidFill>
                <a:latin typeface="Times New Roman" panose="02020603050405020304" pitchFamily="18" charset="0"/>
                <a:cs typeface="Times New Roman" panose="02020603050405020304" pitchFamily="18" charset="0"/>
              </a:rPr>
              <a:t>Смидовичского</a:t>
            </a:r>
            <a:r>
              <a:rPr lang="ru-RU" sz="2400" b="1" u="sng" dirty="0" smtClean="0">
                <a:solidFill>
                  <a:srgbClr val="C00000"/>
                </a:solidFill>
                <a:latin typeface="Times New Roman" panose="02020603050405020304" pitchFamily="18" charset="0"/>
                <a:cs typeface="Times New Roman" panose="02020603050405020304" pitchFamily="18" charset="0"/>
              </a:rPr>
              <a:t> </a:t>
            </a:r>
            <a:r>
              <a:rPr lang="ru-RU" sz="2400" b="1" u="sng" dirty="0" err="1" smtClean="0">
                <a:solidFill>
                  <a:srgbClr val="C00000"/>
                </a:solidFill>
                <a:latin typeface="Times New Roman" panose="02020603050405020304" pitchFamily="18" charset="0"/>
                <a:cs typeface="Times New Roman" panose="02020603050405020304" pitchFamily="18" charset="0"/>
              </a:rPr>
              <a:t>муниицпального</a:t>
            </a:r>
            <a:r>
              <a:rPr lang="ru-RU" sz="2400" b="1" u="sng" dirty="0" smtClean="0">
                <a:solidFill>
                  <a:srgbClr val="C00000"/>
                </a:solidFill>
                <a:latin typeface="Times New Roman" panose="02020603050405020304" pitchFamily="18" charset="0"/>
                <a:cs typeface="Times New Roman" panose="02020603050405020304" pitchFamily="18" charset="0"/>
              </a:rPr>
              <a:t> района по разделам на 2023 год (тыс. рублей)</a:t>
            </a:r>
            <a:endParaRPr lang="ru-RU" sz="2400" b="1"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7" name="Диаграмма 6"/>
          <p:cNvGraphicFramePr/>
          <p:nvPr>
            <p:extLst>
              <p:ext uri="{D42A27DB-BD31-4B8C-83A1-F6EECF244321}">
                <p14:modId xmlns:p14="http://schemas.microsoft.com/office/powerpoint/2010/main" val="452571169"/>
              </p:ext>
            </p:extLst>
          </p:nvPr>
        </p:nvGraphicFramePr>
        <p:xfrm>
          <a:off x="709267" y="971936"/>
          <a:ext cx="11046408" cy="59891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607450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65321" y="347174"/>
            <a:ext cx="9787893" cy="461665"/>
          </a:xfrm>
          <a:prstGeom prst="rect">
            <a:avLst/>
          </a:prstGeom>
          <a:noFill/>
        </p:spPr>
        <p:txBody>
          <a:bodyPr wrap="square" rtlCol="0">
            <a:spAutoFit/>
          </a:bodyPr>
          <a:lstStyle/>
          <a:p>
            <a:pPr algn="ctr"/>
            <a:r>
              <a:rPr lang="ru-RU" sz="2400" b="1" u="sng" dirty="0" smtClean="0">
                <a:solidFill>
                  <a:srgbClr val="C00000"/>
                </a:solidFill>
                <a:latin typeface="Times New Roman" panose="02020603050405020304" pitchFamily="18" charset="0"/>
                <a:cs typeface="Times New Roman" panose="02020603050405020304" pitchFamily="18" charset="0"/>
              </a:rPr>
              <a:t>Расходы бюджета </a:t>
            </a:r>
            <a:r>
              <a:rPr lang="ru-RU" sz="2400" b="1" u="sng" dirty="0" err="1" smtClean="0">
                <a:solidFill>
                  <a:srgbClr val="C00000"/>
                </a:solidFill>
                <a:latin typeface="Times New Roman" panose="02020603050405020304" pitchFamily="18" charset="0"/>
                <a:cs typeface="Times New Roman" panose="02020603050405020304" pitchFamily="18" charset="0"/>
              </a:rPr>
              <a:t>Смидовичского</a:t>
            </a:r>
            <a:r>
              <a:rPr lang="ru-RU" sz="2400" b="1" u="sng" dirty="0" smtClean="0">
                <a:solidFill>
                  <a:srgbClr val="C00000"/>
                </a:solidFill>
                <a:latin typeface="Times New Roman" panose="02020603050405020304" pitchFamily="18" charset="0"/>
                <a:cs typeface="Times New Roman" panose="02020603050405020304" pitchFamily="18" charset="0"/>
              </a:rPr>
              <a:t> муниципального район</a:t>
            </a:r>
            <a:endParaRPr lang="ru-RU" sz="1400" b="1"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714311421"/>
              </p:ext>
            </p:extLst>
          </p:nvPr>
        </p:nvGraphicFramePr>
        <p:xfrm>
          <a:off x="1071096" y="888909"/>
          <a:ext cx="10608874" cy="4907280"/>
        </p:xfrm>
        <a:graphic>
          <a:graphicData uri="http://schemas.openxmlformats.org/drawingml/2006/table">
            <a:tbl>
              <a:tblPr firstRow="1" bandRow="1">
                <a:tableStyleId>{5C22544A-7EE6-4342-B048-85BDC9FD1C3A}</a:tableStyleId>
              </a:tblPr>
              <a:tblGrid>
                <a:gridCol w="4153242"/>
                <a:gridCol w="1446801"/>
                <a:gridCol w="1518267"/>
                <a:gridCol w="1668026"/>
                <a:gridCol w="1822538"/>
              </a:tblGrid>
              <a:tr h="705945">
                <a:tc>
                  <a:txBody>
                    <a:bodyPr/>
                    <a:lstStyle/>
                    <a:p>
                      <a:pPr algn="ctr"/>
                      <a:endParaRPr lang="ru-RU" sz="1400" dirty="0" smtClean="0">
                        <a:latin typeface="Times New Roman" panose="02020603050405020304" pitchFamily="18" charset="0"/>
                        <a:cs typeface="Times New Roman" panose="02020603050405020304" pitchFamily="18" charset="0"/>
                      </a:endParaRPr>
                    </a:p>
                    <a:p>
                      <a:pPr algn="ctr"/>
                      <a:r>
                        <a:rPr lang="ru-RU" sz="1400" dirty="0" smtClean="0">
                          <a:latin typeface="Times New Roman" panose="02020603050405020304" pitchFamily="18" charset="0"/>
                          <a:cs typeface="Times New Roman" panose="02020603050405020304" pitchFamily="18" charset="0"/>
                        </a:rPr>
                        <a:t>Наименование показателя</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latin typeface="Times New Roman" panose="02020603050405020304" pitchFamily="18" charset="0"/>
                          <a:cs typeface="Times New Roman" panose="02020603050405020304" pitchFamily="18" charset="0"/>
                        </a:rPr>
                        <a:t>2022 г.,  (тыс. рублей)</a:t>
                      </a:r>
                    </a:p>
                    <a:p>
                      <a:pPr algn="ctr"/>
                      <a:r>
                        <a:rPr lang="ru-RU" sz="1400" dirty="0" smtClean="0">
                          <a:latin typeface="Times New Roman" panose="02020603050405020304" pitchFamily="18" charset="0"/>
                          <a:cs typeface="Times New Roman" panose="02020603050405020304" pitchFamily="18" charset="0"/>
                        </a:rPr>
                        <a:t>(исполнение)</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latin typeface="Times New Roman" panose="02020603050405020304" pitchFamily="18" charset="0"/>
                          <a:cs typeface="Times New Roman" panose="02020603050405020304" pitchFamily="18" charset="0"/>
                        </a:rPr>
                        <a:t>2023г., (тыс. рублей)</a:t>
                      </a:r>
                    </a:p>
                    <a:p>
                      <a:pPr algn="ctr"/>
                      <a:r>
                        <a:rPr lang="ru-RU" sz="1400" dirty="0" smtClean="0">
                          <a:latin typeface="Times New Roman" panose="02020603050405020304" pitchFamily="18" charset="0"/>
                          <a:cs typeface="Times New Roman" panose="02020603050405020304" pitchFamily="18" charset="0"/>
                        </a:rPr>
                        <a:t>(план)</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latin typeface="Times New Roman" panose="02020603050405020304" pitchFamily="18" charset="0"/>
                          <a:cs typeface="Times New Roman" panose="02020603050405020304" pitchFamily="18" charset="0"/>
                        </a:rPr>
                        <a:t>2024г.,</a:t>
                      </a:r>
                    </a:p>
                    <a:p>
                      <a:pPr algn="ctr"/>
                      <a:r>
                        <a:rPr lang="ru-RU" sz="1400" dirty="0" smtClean="0">
                          <a:latin typeface="Times New Roman" panose="02020603050405020304" pitchFamily="18" charset="0"/>
                          <a:cs typeface="Times New Roman" panose="02020603050405020304" pitchFamily="18" charset="0"/>
                        </a:rPr>
                        <a:t>(</a:t>
                      </a:r>
                      <a:r>
                        <a:rPr lang="ru-RU" sz="1400" dirty="0" err="1" smtClean="0">
                          <a:latin typeface="Times New Roman" panose="02020603050405020304" pitchFamily="18" charset="0"/>
                          <a:cs typeface="Times New Roman" panose="02020603050405020304" pitchFamily="18" charset="0"/>
                        </a:rPr>
                        <a:t>тыс.рублей</a:t>
                      </a:r>
                      <a:r>
                        <a:rPr lang="ru-RU" sz="1400" dirty="0" smtClean="0">
                          <a:latin typeface="Times New Roman" panose="02020603050405020304" pitchFamily="18" charset="0"/>
                          <a:cs typeface="Times New Roman" panose="02020603050405020304" pitchFamily="18" charset="0"/>
                        </a:rPr>
                        <a:t>)</a:t>
                      </a:r>
                    </a:p>
                    <a:p>
                      <a:pPr algn="ctr"/>
                      <a:r>
                        <a:rPr lang="ru-RU" sz="1400" dirty="0" smtClean="0">
                          <a:latin typeface="Times New Roman" panose="02020603050405020304" pitchFamily="18" charset="0"/>
                          <a:cs typeface="Times New Roman" panose="02020603050405020304" pitchFamily="18" charset="0"/>
                        </a:rPr>
                        <a:t>(план)</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smtClean="0">
                          <a:latin typeface="Times New Roman" panose="02020603050405020304" pitchFamily="18" charset="0"/>
                          <a:cs typeface="Times New Roman" panose="02020603050405020304" pitchFamily="18" charset="0"/>
                        </a:rPr>
                        <a:t>2025г.,</a:t>
                      </a:r>
                    </a:p>
                    <a:p>
                      <a:pPr algn="ctr"/>
                      <a:r>
                        <a:rPr lang="ru-RU" sz="1400" dirty="0" smtClean="0">
                          <a:latin typeface="Times New Roman" panose="02020603050405020304" pitchFamily="18" charset="0"/>
                          <a:cs typeface="Times New Roman" panose="02020603050405020304" pitchFamily="18" charset="0"/>
                        </a:rPr>
                        <a:t>(</a:t>
                      </a:r>
                      <a:r>
                        <a:rPr lang="ru-RU" sz="1400" dirty="0" err="1" smtClean="0">
                          <a:latin typeface="Times New Roman" panose="02020603050405020304" pitchFamily="18" charset="0"/>
                          <a:cs typeface="Times New Roman" panose="02020603050405020304" pitchFamily="18" charset="0"/>
                        </a:rPr>
                        <a:t>тыс.рублей</a:t>
                      </a:r>
                      <a:r>
                        <a:rPr lang="ru-RU" sz="1400" dirty="0" smtClean="0">
                          <a:latin typeface="Times New Roman" panose="02020603050405020304" pitchFamily="18" charset="0"/>
                          <a:cs typeface="Times New Roman" panose="02020603050405020304" pitchFamily="18" charset="0"/>
                        </a:rPr>
                        <a:t>)</a:t>
                      </a:r>
                    </a:p>
                    <a:p>
                      <a:pPr algn="ctr"/>
                      <a:r>
                        <a:rPr lang="ru-RU" sz="1400" dirty="0" smtClean="0">
                          <a:latin typeface="Times New Roman" panose="02020603050405020304" pitchFamily="18" charset="0"/>
                          <a:cs typeface="Times New Roman" panose="02020603050405020304" pitchFamily="18" charset="0"/>
                        </a:rPr>
                        <a:t>(план)</a:t>
                      </a:r>
                    </a:p>
                  </a:txBody>
                  <a:tcPr/>
                </a:tc>
              </a:tr>
              <a:tr h="323558">
                <a:tc>
                  <a:txBody>
                    <a:bodyPr/>
                    <a:lstStyle/>
                    <a:p>
                      <a:r>
                        <a:rPr lang="ru-RU" sz="1600" b="1" dirty="0" smtClean="0">
                          <a:solidFill>
                            <a:srgbClr val="7030A0"/>
                          </a:solidFill>
                          <a:latin typeface="Times New Roman" panose="02020603050405020304" pitchFamily="18" charset="0"/>
                          <a:cs typeface="Times New Roman" panose="02020603050405020304" pitchFamily="18" charset="0"/>
                        </a:rPr>
                        <a:t>ВСЕГО РАСХОДОВ БЮДЖЕТА:</a:t>
                      </a:r>
                      <a:endParaRPr lang="ru-RU" sz="1600" b="1"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rgbClr val="7030A0"/>
                          </a:solidFill>
                          <a:latin typeface="Times New Roman" panose="02020603050405020304" pitchFamily="18" charset="0"/>
                          <a:cs typeface="Times New Roman" panose="02020603050405020304" pitchFamily="18" charset="0"/>
                        </a:rPr>
                        <a:t>878183,4</a:t>
                      </a:r>
                      <a:endParaRPr lang="ru-RU" sz="1400" b="1"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400" b="1" dirty="0" smtClean="0">
                          <a:solidFill>
                            <a:srgbClr val="7030A0"/>
                          </a:solidFill>
                          <a:latin typeface="Times New Roman" panose="02020603050405020304" pitchFamily="18" charset="0"/>
                          <a:cs typeface="Times New Roman" panose="02020603050405020304" pitchFamily="18" charset="0"/>
                        </a:rPr>
                        <a:t>735497,5</a:t>
                      </a:r>
                      <a:endParaRPr lang="ru-RU" sz="1400" b="1"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400" b="1" dirty="0" smtClean="0">
                          <a:solidFill>
                            <a:srgbClr val="7030A0"/>
                          </a:solidFill>
                          <a:latin typeface="Times New Roman" panose="02020603050405020304" pitchFamily="18" charset="0"/>
                          <a:cs typeface="Times New Roman" panose="02020603050405020304" pitchFamily="18" charset="0"/>
                        </a:rPr>
                        <a:t>573915,3</a:t>
                      </a:r>
                      <a:endParaRPr lang="ru-RU" sz="1400" b="1"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400" b="1" dirty="0" smtClean="0">
                          <a:solidFill>
                            <a:srgbClr val="7030A0"/>
                          </a:solidFill>
                          <a:latin typeface="Times New Roman" panose="02020603050405020304" pitchFamily="18" charset="0"/>
                          <a:cs typeface="Times New Roman" panose="02020603050405020304" pitchFamily="18" charset="0"/>
                        </a:rPr>
                        <a:t>540554,9</a:t>
                      </a:r>
                      <a:endParaRPr lang="ru-RU" sz="1400" b="1" dirty="0">
                        <a:solidFill>
                          <a:srgbClr val="7030A0"/>
                        </a:solidFill>
                        <a:latin typeface="Times New Roman" panose="02020603050405020304" pitchFamily="18" charset="0"/>
                        <a:cs typeface="Times New Roman" panose="02020603050405020304" pitchFamily="18" charset="0"/>
                      </a:endParaRPr>
                    </a:p>
                  </a:txBody>
                  <a:tcPr/>
                </a:tc>
              </a:tr>
              <a:tr h="117546">
                <a:tc>
                  <a:txBody>
                    <a:bodyPr/>
                    <a:lstStyle/>
                    <a:p>
                      <a:r>
                        <a:rPr lang="ru-RU" sz="1100" dirty="0" smtClean="0">
                          <a:solidFill>
                            <a:srgbClr val="7030A0"/>
                          </a:solidFill>
                          <a:latin typeface="Times New Roman" panose="02020603050405020304" pitchFamily="18" charset="0"/>
                          <a:cs typeface="Times New Roman" panose="02020603050405020304" pitchFamily="18" charset="0"/>
                        </a:rPr>
                        <a:t>в том числе:</a:t>
                      </a:r>
                      <a:endParaRPr lang="ru-RU" sz="11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endParaRPr lang="ru-RU"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endParaRPr lang="ru-RU"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endParaRPr lang="ru-RU"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endParaRPr lang="ru-RU" dirty="0">
                        <a:solidFill>
                          <a:srgbClr val="7030A0"/>
                        </a:solidFill>
                        <a:latin typeface="Times New Roman" panose="02020603050405020304" pitchFamily="18" charset="0"/>
                        <a:cs typeface="Times New Roman" panose="02020603050405020304" pitchFamily="18" charset="0"/>
                      </a:endParaRPr>
                    </a:p>
                  </a:txBody>
                  <a:tcPr/>
                </a:tc>
              </a:tr>
              <a:tr h="13033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Общегосударственные вопросы</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en-US" sz="1200" dirty="0" smtClean="0">
                          <a:solidFill>
                            <a:srgbClr val="7030A0"/>
                          </a:solidFill>
                          <a:latin typeface="Times New Roman" panose="02020603050405020304" pitchFamily="18" charset="0"/>
                          <a:cs typeface="Times New Roman" panose="02020603050405020304" pitchFamily="18" charset="0"/>
                        </a:rPr>
                        <a:t>102613,6</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92928,5</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85631,1</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85631,1</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Национальная оборона</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en-US" sz="1200" dirty="0" smtClean="0">
                          <a:solidFill>
                            <a:srgbClr val="7030A0"/>
                          </a:solidFill>
                          <a:latin typeface="Times New Roman" panose="02020603050405020304" pitchFamily="18" charset="0"/>
                          <a:cs typeface="Times New Roman" panose="02020603050405020304" pitchFamily="18" charset="0"/>
                        </a:rPr>
                        <a:t>75,9</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0</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0</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0</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en-US" sz="1200" dirty="0" smtClean="0">
                          <a:solidFill>
                            <a:srgbClr val="7030A0"/>
                          </a:solidFill>
                          <a:latin typeface="Times New Roman" panose="02020603050405020304" pitchFamily="18" charset="0"/>
                          <a:cs typeface="Times New Roman" panose="02020603050405020304" pitchFamily="18" charset="0"/>
                        </a:rPr>
                        <a:t>682,6</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25</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25</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25</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Национальная</a:t>
                      </a:r>
                      <a:r>
                        <a:rPr lang="ru-RU" sz="1200" baseline="0" dirty="0" smtClean="0">
                          <a:solidFill>
                            <a:srgbClr val="7030A0"/>
                          </a:solidFill>
                          <a:latin typeface="Times New Roman" panose="02020603050405020304" pitchFamily="18" charset="0"/>
                          <a:cs typeface="Times New Roman" panose="02020603050405020304" pitchFamily="18" charset="0"/>
                        </a:rPr>
                        <a:t> экономика</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en-US" sz="1200" dirty="0" smtClean="0">
                          <a:solidFill>
                            <a:srgbClr val="7030A0"/>
                          </a:solidFill>
                          <a:latin typeface="Times New Roman" panose="02020603050405020304" pitchFamily="18" charset="0"/>
                          <a:cs typeface="Times New Roman" panose="02020603050405020304" pitchFamily="18" charset="0"/>
                        </a:rPr>
                        <a:t>18330,5</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8251,6</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9089,8</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12976,5</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Жилищно-коммунальное хозяйство</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en-US" sz="1200" dirty="0" smtClean="0">
                          <a:solidFill>
                            <a:srgbClr val="7030A0"/>
                          </a:solidFill>
                          <a:latin typeface="Times New Roman" panose="02020603050405020304" pitchFamily="18" charset="0"/>
                          <a:cs typeface="Times New Roman" panose="02020603050405020304" pitchFamily="18" charset="0"/>
                        </a:rPr>
                        <a:t>37097,6</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6412,1</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6463,8</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6463,8</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Образование</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en-US" sz="1200" dirty="0" smtClean="0">
                          <a:solidFill>
                            <a:srgbClr val="7030A0"/>
                          </a:solidFill>
                          <a:latin typeface="Times New Roman" panose="02020603050405020304" pitchFamily="18" charset="0"/>
                          <a:cs typeface="Times New Roman" panose="02020603050405020304" pitchFamily="18" charset="0"/>
                        </a:rPr>
                        <a:t>653108,9</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434818</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389207,6</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408547,6</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Культура, кинематография</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en-US" sz="1200" dirty="0" smtClean="0">
                          <a:solidFill>
                            <a:srgbClr val="7030A0"/>
                          </a:solidFill>
                          <a:latin typeface="Times New Roman" panose="02020603050405020304" pitchFamily="18" charset="0"/>
                          <a:cs typeface="Times New Roman" panose="02020603050405020304" pitchFamily="18" charset="0"/>
                        </a:rPr>
                        <a:t>5503,3</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6960,8</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4761,3</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4761,3</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Социальная политика</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en-US" sz="1200" dirty="0" smtClean="0">
                          <a:solidFill>
                            <a:srgbClr val="7030A0"/>
                          </a:solidFill>
                          <a:latin typeface="Times New Roman" panose="02020603050405020304" pitchFamily="18" charset="0"/>
                          <a:cs typeface="Times New Roman" panose="02020603050405020304" pitchFamily="18" charset="0"/>
                        </a:rPr>
                        <a:t>4981,5</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3285,9</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3285,9</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3285,9</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Физическая культура</a:t>
                      </a:r>
                      <a:r>
                        <a:rPr lang="ru-RU" sz="1200" baseline="0" dirty="0" smtClean="0">
                          <a:solidFill>
                            <a:srgbClr val="7030A0"/>
                          </a:solidFill>
                          <a:latin typeface="Times New Roman" panose="02020603050405020304" pitchFamily="18" charset="0"/>
                          <a:cs typeface="Times New Roman" panose="02020603050405020304" pitchFamily="18" charset="0"/>
                        </a:rPr>
                        <a:t> и спорт</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en-US" sz="1200" dirty="0" smtClean="0">
                          <a:solidFill>
                            <a:srgbClr val="7030A0"/>
                          </a:solidFill>
                          <a:latin typeface="Times New Roman" panose="02020603050405020304" pitchFamily="18" charset="0"/>
                          <a:cs typeface="Times New Roman" panose="02020603050405020304" pitchFamily="18" charset="0"/>
                        </a:rPr>
                        <a:t>49156,7</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175767,5</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62703</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300</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Средства массовой информации</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en-US" sz="1200" dirty="0" smtClean="0">
                          <a:solidFill>
                            <a:srgbClr val="7030A0"/>
                          </a:solidFill>
                          <a:latin typeface="Times New Roman" panose="02020603050405020304" pitchFamily="18" charset="0"/>
                          <a:cs typeface="Times New Roman" panose="02020603050405020304" pitchFamily="18" charset="0"/>
                        </a:rPr>
                        <a:t>6432,8</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6848,1</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6761,6</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6761,6</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Межбюджетные трансферты</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en-US" sz="1200" dirty="0" smtClean="0">
                          <a:solidFill>
                            <a:srgbClr val="7030A0"/>
                          </a:solidFill>
                          <a:latin typeface="Times New Roman" panose="02020603050405020304" pitchFamily="18" charset="0"/>
                          <a:cs typeface="Times New Roman" panose="02020603050405020304" pitchFamily="18" charset="0"/>
                        </a:rPr>
                        <a:t>200</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200</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200</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200</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Условно утвержденные расходы</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0</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0</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5786,2</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11602,1</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bl>
          </a:graphicData>
        </a:graphic>
      </p:graphicFrame>
      <p:sp>
        <p:nvSpPr>
          <p:cNvPr id="5" name="TextBox 4"/>
          <p:cNvSpPr txBox="1"/>
          <p:nvPr/>
        </p:nvSpPr>
        <p:spPr>
          <a:xfrm>
            <a:off x="10501162" y="741145"/>
            <a:ext cx="115503" cy="57752"/>
          </a:xfrm>
          <a:prstGeom prst="rect">
            <a:avLst/>
          </a:prstGeom>
          <a:noFill/>
        </p:spPr>
        <p:txBody>
          <a:bodyPr wrap="square" rtlCol="0">
            <a:spAutoFit/>
          </a:bodyPr>
          <a:lstStyle/>
          <a:p>
            <a:endParaRPr lang="ru-RU" dirty="0"/>
          </a:p>
        </p:txBody>
      </p:sp>
    </p:spTree>
    <p:extLst>
      <p:ext uri="{BB962C8B-B14F-4D97-AF65-F5344CB8AC3E}">
        <p14:creationId xmlns:p14="http://schemas.microsoft.com/office/powerpoint/2010/main" val="25872454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67378"/>
            <a:ext cx="10515600" cy="519764"/>
          </a:xfrm>
        </p:spPr>
        <p:txBody>
          <a:bodyPr>
            <a:normAutofit fontScale="90000"/>
          </a:bodyPr>
          <a:lstStyle/>
          <a:p>
            <a:pPr algn="ctr"/>
            <a:r>
              <a:rPr lang="ru-RU" sz="1800" u="sng" dirty="0" smtClean="0">
                <a:solidFill>
                  <a:srgbClr val="C00000"/>
                </a:solidFill>
                <a:latin typeface="Times New Roman" panose="02020603050405020304" pitchFamily="18" charset="0"/>
                <a:cs typeface="Times New Roman" panose="02020603050405020304" pitchFamily="18" charset="0"/>
              </a:rPr>
              <a:t>Структура расходов по главным распорядителям средств бюджета </a:t>
            </a:r>
            <a:r>
              <a:rPr lang="ru-RU" sz="1800" u="sng" dirty="0" err="1" smtClean="0">
                <a:solidFill>
                  <a:srgbClr val="C00000"/>
                </a:solidFill>
                <a:latin typeface="Times New Roman" panose="02020603050405020304" pitchFamily="18" charset="0"/>
                <a:cs typeface="Times New Roman" panose="02020603050405020304" pitchFamily="18" charset="0"/>
              </a:rPr>
              <a:t>Смидовичского</a:t>
            </a:r>
            <a:r>
              <a:rPr lang="ru-RU" sz="1800" u="sng" dirty="0" smtClean="0">
                <a:solidFill>
                  <a:srgbClr val="C00000"/>
                </a:solidFill>
                <a:latin typeface="Times New Roman" panose="02020603050405020304" pitchFamily="18" charset="0"/>
                <a:cs typeface="Times New Roman" panose="02020603050405020304" pitchFamily="18" charset="0"/>
              </a:rPr>
              <a:t> муниципального района в 2023 году</a:t>
            </a:r>
            <a:endParaRPr lang="ru-RU" sz="1800"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8" name="Объект 7"/>
          <p:cNvGraphicFramePr>
            <a:graphicFrameLocks noGrp="1"/>
          </p:cNvGraphicFramePr>
          <p:nvPr>
            <p:ph idx="1"/>
            <p:extLst>
              <p:ext uri="{D42A27DB-BD31-4B8C-83A1-F6EECF244321}">
                <p14:modId xmlns:p14="http://schemas.microsoft.com/office/powerpoint/2010/main" val="3233391677"/>
              </p:ext>
            </p:extLst>
          </p:nvPr>
        </p:nvGraphicFramePr>
        <p:xfrm>
          <a:off x="838200" y="722313"/>
          <a:ext cx="10515600" cy="59674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95472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
            <a:ext cx="10515600" cy="1251283"/>
          </a:xfrm>
        </p:spPr>
        <p:txBody>
          <a:bodyPr>
            <a:normAutofit/>
          </a:bodyPr>
          <a:lstStyle/>
          <a:p>
            <a:pPr algn="ctr"/>
            <a:r>
              <a:rPr lang="ru-RU" sz="1800" u="sng" dirty="0" smtClean="0">
                <a:solidFill>
                  <a:srgbClr val="C00000"/>
                </a:solidFill>
                <a:latin typeface="Times New Roman" panose="02020603050405020304" pitchFamily="18" charset="0"/>
                <a:cs typeface="Times New Roman" panose="02020603050405020304" pitchFamily="18" charset="0"/>
              </a:rPr>
              <a:t/>
            </a:r>
            <a:br>
              <a:rPr lang="ru-RU" sz="1800" u="sng" dirty="0" smtClean="0">
                <a:solidFill>
                  <a:srgbClr val="C00000"/>
                </a:solidFill>
                <a:latin typeface="Times New Roman" panose="02020603050405020304" pitchFamily="18" charset="0"/>
                <a:cs typeface="Times New Roman" panose="02020603050405020304" pitchFamily="18" charset="0"/>
              </a:rPr>
            </a:br>
            <a:r>
              <a:rPr lang="ru-RU" sz="1800" u="sng" dirty="0" smtClean="0">
                <a:solidFill>
                  <a:srgbClr val="C00000"/>
                </a:solidFill>
                <a:latin typeface="Times New Roman" panose="02020603050405020304" pitchFamily="18" charset="0"/>
                <a:cs typeface="Times New Roman" panose="02020603050405020304" pitchFamily="18" charset="0"/>
              </a:rPr>
              <a:t>Расходы по главным распорядителям бюджетных средств </a:t>
            </a:r>
            <a:r>
              <a:rPr lang="ru-RU" sz="1800" u="sng" dirty="0" err="1" smtClean="0">
                <a:solidFill>
                  <a:srgbClr val="C00000"/>
                </a:solidFill>
                <a:latin typeface="Times New Roman" panose="02020603050405020304" pitchFamily="18" charset="0"/>
                <a:cs typeface="Times New Roman" panose="02020603050405020304" pitchFamily="18" charset="0"/>
              </a:rPr>
              <a:t>Смидовичского</a:t>
            </a:r>
            <a:r>
              <a:rPr lang="ru-RU" sz="1800" u="sng" dirty="0" smtClean="0">
                <a:solidFill>
                  <a:srgbClr val="C00000"/>
                </a:solidFill>
                <a:latin typeface="Times New Roman" panose="02020603050405020304" pitchFamily="18" charset="0"/>
                <a:cs typeface="Times New Roman" panose="02020603050405020304" pitchFamily="18" charset="0"/>
              </a:rPr>
              <a:t> муниципального района</a:t>
            </a:r>
            <a:br>
              <a:rPr lang="ru-RU" sz="1800" u="sng" dirty="0" smtClean="0">
                <a:solidFill>
                  <a:srgbClr val="C00000"/>
                </a:solidFill>
                <a:latin typeface="Times New Roman" panose="02020603050405020304" pitchFamily="18" charset="0"/>
                <a:cs typeface="Times New Roman" panose="02020603050405020304" pitchFamily="18" charset="0"/>
              </a:rPr>
            </a:br>
            <a:r>
              <a:rPr lang="ru-RU" sz="1800" u="sng" dirty="0" smtClean="0">
                <a:solidFill>
                  <a:srgbClr val="C00000"/>
                </a:solidFill>
                <a:latin typeface="Times New Roman" panose="02020603050405020304" pitchFamily="18" charset="0"/>
                <a:cs typeface="Times New Roman" panose="02020603050405020304" pitchFamily="18" charset="0"/>
              </a:rPr>
              <a:t>на 2023-2025 годы</a:t>
            </a:r>
            <a:endParaRPr lang="ru-RU" sz="1800"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96774279"/>
              </p:ext>
            </p:extLst>
          </p:nvPr>
        </p:nvGraphicFramePr>
        <p:xfrm>
          <a:off x="790073" y="1665789"/>
          <a:ext cx="10515600" cy="4207752"/>
        </p:xfrm>
        <a:graphic>
          <a:graphicData uri="http://schemas.openxmlformats.org/drawingml/2006/table">
            <a:tbl>
              <a:tblPr firstRow="1" bandRow="1">
                <a:tableStyleId>{5C22544A-7EE6-4342-B048-85BDC9FD1C3A}</a:tableStyleId>
              </a:tblPr>
              <a:tblGrid>
                <a:gridCol w="2771274"/>
                <a:gridCol w="2486526"/>
                <a:gridCol w="2628900"/>
                <a:gridCol w="2628900"/>
              </a:tblGrid>
              <a:tr h="370840">
                <a:tc gridSpan="4">
                  <a:txBody>
                    <a:bodyPr/>
                    <a:lstStyle/>
                    <a:p>
                      <a:pPr algn="ctr"/>
                      <a:r>
                        <a:rPr lang="ru-RU" dirty="0" smtClean="0"/>
                        <a:t>Бюджет </a:t>
                      </a:r>
                      <a:r>
                        <a:rPr lang="ru-RU" dirty="0" err="1" smtClean="0"/>
                        <a:t>Смидовичского</a:t>
                      </a:r>
                      <a:r>
                        <a:rPr lang="ru-RU" dirty="0" smtClean="0"/>
                        <a:t> муниципального района</a:t>
                      </a:r>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r>
              <a:tr h="370840">
                <a:tc>
                  <a:txBody>
                    <a:bodyPr/>
                    <a:lstStyle/>
                    <a:p>
                      <a:r>
                        <a:rPr lang="ru-RU" dirty="0" smtClean="0">
                          <a:solidFill>
                            <a:srgbClr val="7030A0"/>
                          </a:solidFill>
                        </a:rPr>
                        <a:t>Наименование</a:t>
                      </a:r>
                      <a:endParaRPr lang="ru-RU" dirty="0">
                        <a:solidFill>
                          <a:srgbClr val="7030A0"/>
                        </a:solidFill>
                      </a:endParaRPr>
                    </a:p>
                  </a:txBody>
                  <a:tcPr/>
                </a:tc>
                <a:tc>
                  <a:txBody>
                    <a:bodyPr/>
                    <a:lstStyle/>
                    <a:p>
                      <a:pPr algn="ctr"/>
                      <a:r>
                        <a:rPr lang="ru-RU" dirty="0" smtClean="0">
                          <a:solidFill>
                            <a:srgbClr val="7030A0"/>
                          </a:solidFill>
                        </a:rPr>
                        <a:t>2023 год</a:t>
                      </a:r>
                      <a:endParaRPr lang="ru-RU" dirty="0">
                        <a:solidFill>
                          <a:srgbClr val="7030A0"/>
                        </a:solidFill>
                      </a:endParaRPr>
                    </a:p>
                  </a:txBody>
                  <a:tcPr/>
                </a:tc>
                <a:tc>
                  <a:txBody>
                    <a:bodyPr/>
                    <a:lstStyle/>
                    <a:p>
                      <a:pPr algn="ctr"/>
                      <a:r>
                        <a:rPr lang="ru-RU" dirty="0" smtClean="0">
                          <a:solidFill>
                            <a:srgbClr val="7030A0"/>
                          </a:solidFill>
                        </a:rPr>
                        <a:t>2024 год</a:t>
                      </a:r>
                      <a:endParaRPr lang="ru-RU" dirty="0">
                        <a:solidFill>
                          <a:srgbClr val="7030A0"/>
                        </a:solidFill>
                      </a:endParaRPr>
                    </a:p>
                  </a:txBody>
                  <a:tcPr/>
                </a:tc>
                <a:tc>
                  <a:txBody>
                    <a:bodyPr/>
                    <a:lstStyle/>
                    <a:p>
                      <a:pPr algn="ctr"/>
                      <a:r>
                        <a:rPr lang="ru-RU" dirty="0" smtClean="0">
                          <a:solidFill>
                            <a:srgbClr val="7030A0"/>
                          </a:solidFill>
                        </a:rPr>
                        <a:t>2025 год</a:t>
                      </a:r>
                      <a:endParaRPr lang="ru-RU" dirty="0">
                        <a:solidFill>
                          <a:srgbClr val="7030A0"/>
                        </a:solidFill>
                      </a:endParaRPr>
                    </a:p>
                  </a:txBody>
                  <a:tcPr/>
                </a:tc>
              </a:tr>
              <a:tr h="370840">
                <a:tc>
                  <a:txBody>
                    <a:bodyPr/>
                    <a:lstStyle/>
                    <a:p>
                      <a:r>
                        <a:rPr lang="ru-RU" dirty="0" smtClean="0">
                          <a:solidFill>
                            <a:srgbClr val="7030A0"/>
                          </a:solidFill>
                        </a:rPr>
                        <a:t>Всего расходов</a:t>
                      </a:r>
                      <a:endParaRPr lang="ru-RU" dirty="0">
                        <a:solidFill>
                          <a:srgbClr val="7030A0"/>
                        </a:solidFill>
                      </a:endParaRPr>
                    </a:p>
                  </a:txBody>
                  <a:tcPr/>
                </a:tc>
                <a:tc>
                  <a:txBody>
                    <a:bodyPr/>
                    <a:lstStyle/>
                    <a:p>
                      <a:pPr algn="ctr"/>
                      <a:r>
                        <a:rPr lang="ru-RU" dirty="0" smtClean="0">
                          <a:solidFill>
                            <a:srgbClr val="7030A0"/>
                          </a:solidFill>
                        </a:rPr>
                        <a:t>735497,5</a:t>
                      </a:r>
                      <a:endParaRPr lang="ru-RU" dirty="0">
                        <a:solidFill>
                          <a:srgbClr val="7030A0"/>
                        </a:solidFill>
                      </a:endParaRPr>
                    </a:p>
                  </a:txBody>
                  <a:tcPr/>
                </a:tc>
                <a:tc>
                  <a:txBody>
                    <a:bodyPr/>
                    <a:lstStyle/>
                    <a:p>
                      <a:pPr algn="ctr"/>
                      <a:r>
                        <a:rPr lang="ru-RU" dirty="0" smtClean="0">
                          <a:solidFill>
                            <a:srgbClr val="7030A0"/>
                          </a:solidFill>
                        </a:rPr>
                        <a:t>568129,1</a:t>
                      </a:r>
                      <a:endParaRPr lang="ru-RU" dirty="0">
                        <a:solidFill>
                          <a:srgbClr val="7030A0"/>
                        </a:solidFill>
                      </a:endParaRPr>
                    </a:p>
                  </a:txBody>
                  <a:tcPr/>
                </a:tc>
                <a:tc>
                  <a:txBody>
                    <a:bodyPr/>
                    <a:lstStyle/>
                    <a:p>
                      <a:pPr algn="ctr"/>
                      <a:r>
                        <a:rPr lang="ru-RU" dirty="0" smtClean="0">
                          <a:solidFill>
                            <a:srgbClr val="7030A0"/>
                          </a:solidFill>
                        </a:rPr>
                        <a:t>528952,8</a:t>
                      </a:r>
                      <a:endParaRPr lang="ru-RU" dirty="0">
                        <a:solidFill>
                          <a:srgbClr val="7030A0"/>
                        </a:solidFill>
                      </a:endParaRPr>
                    </a:p>
                  </a:txBody>
                  <a:tcPr/>
                </a:tc>
              </a:tr>
              <a:tr h="326632">
                <a:tc>
                  <a:txBody>
                    <a:bodyPr/>
                    <a:lstStyle/>
                    <a:p>
                      <a:pPr algn="just"/>
                      <a:r>
                        <a:rPr lang="ru-RU" sz="1200" dirty="0" smtClean="0">
                          <a:solidFill>
                            <a:srgbClr val="7030A0"/>
                          </a:solidFill>
                          <a:latin typeface="Times New Roman" panose="02020603050405020304" pitchFamily="18" charset="0"/>
                          <a:cs typeface="Times New Roman" panose="02020603050405020304" pitchFamily="18" charset="0"/>
                        </a:rPr>
                        <a:t>Финансовое управление</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8787,4</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8132,9</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8132,9</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37084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Администрация муниципального района</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87472,7</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81901,1</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85787,8</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37084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Собрание депутатов</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5667,6</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5606,4</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5606,4</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370840">
                <a:tc>
                  <a:txBody>
                    <a:bodyPr/>
                    <a:lstStyle/>
                    <a:p>
                      <a:r>
                        <a:rPr lang="ru-RU" sz="1200" dirty="0" err="1" smtClean="0">
                          <a:solidFill>
                            <a:srgbClr val="7030A0"/>
                          </a:solidFill>
                          <a:latin typeface="Times New Roman" panose="02020603050405020304" pitchFamily="18" charset="0"/>
                          <a:cs typeface="Times New Roman" panose="02020603050405020304" pitchFamily="18" charset="0"/>
                        </a:rPr>
                        <a:t>Контрольно</a:t>
                      </a:r>
                      <a:r>
                        <a:rPr lang="ru-RU" sz="1200" dirty="0" smtClean="0">
                          <a:solidFill>
                            <a:srgbClr val="7030A0"/>
                          </a:solidFill>
                          <a:latin typeface="Times New Roman" panose="02020603050405020304" pitchFamily="18" charset="0"/>
                          <a:cs typeface="Times New Roman" panose="02020603050405020304" pitchFamily="18" charset="0"/>
                        </a:rPr>
                        <a:t> – счетная палата</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1696,5</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1471,3</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1471,3</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37084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КУМИ</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6663,3</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6630,1</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6630,1</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37084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Управление ЖКХ</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6342,1</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6393,8</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6393,8</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37084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Управление образования</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422989,6</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376947,5</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396287,5</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r h="370840">
                <a:tc>
                  <a:txBody>
                    <a:bodyPr/>
                    <a:lstStyle/>
                    <a:p>
                      <a:r>
                        <a:rPr lang="ru-RU" sz="1200" dirty="0" smtClean="0">
                          <a:solidFill>
                            <a:srgbClr val="7030A0"/>
                          </a:solidFill>
                          <a:latin typeface="Times New Roman" panose="02020603050405020304" pitchFamily="18" charset="0"/>
                          <a:cs typeface="Times New Roman" panose="02020603050405020304" pitchFamily="18" charset="0"/>
                        </a:rPr>
                        <a:t>Отдел по культуре, физкультуре, молодежной</a:t>
                      </a:r>
                      <a:r>
                        <a:rPr lang="ru-RU" sz="1200" baseline="0" dirty="0" smtClean="0">
                          <a:solidFill>
                            <a:srgbClr val="7030A0"/>
                          </a:solidFill>
                          <a:latin typeface="Times New Roman" panose="02020603050405020304" pitchFamily="18" charset="0"/>
                          <a:cs typeface="Times New Roman" panose="02020603050405020304" pitchFamily="18" charset="0"/>
                        </a:rPr>
                        <a:t> и семейной политики</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195878,3</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81046</a:t>
                      </a:r>
                      <a:endParaRPr lang="ru-RU" sz="1200" dirty="0">
                        <a:solidFill>
                          <a:srgbClr val="7030A0"/>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smtClean="0">
                          <a:solidFill>
                            <a:srgbClr val="7030A0"/>
                          </a:solidFill>
                          <a:latin typeface="Times New Roman" panose="02020603050405020304" pitchFamily="18" charset="0"/>
                          <a:cs typeface="Times New Roman" panose="02020603050405020304" pitchFamily="18" charset="0"/>
                        </a:rPr>
                        <a:t>18643</a:t>
                      </a:r>
                      <a:endParaRPr lang="ru-RU" sz="1200" dirty="0">
                        <a:solidFill>
                          <a:srgbClr val="7030A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5280292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0"/>
            <a:ext cx="12192000" cy="1417638"/>
          </a:xfrm>
        </p:spPr>
        <p:style>
          <a:lnRef idx="1">
            <a:schemeClr val="accent1"/>
          </a:lnRef>
          <a:fillRef idx="2">
            <a:schemeClr val="accent1"/>
          </a:fillRef>
          <a:effectRef idx="1">
            <a:schemeClr val="accent1"/>
          </a:effectRef>
          <a:fontRef idx="minor">
            <a:schemeClr val="dk1"/>
          </a:fontRef>
        </p:style>
        <p:txBody>
          <a:bodyPr rtlCol="0">
            <a:normAutofit/>
          </a:bodyPr>
          <a:lstStyle/>
          <a:p>
            <a:pPr algn="ctr" eaLnBrk="1" fontAlgn="auto" hangingPunct="1">
              <a:spcAft>
                <a:spcPts val="0"/>
              </a:spcAft>
              <a:defRPr/>
            </a:pPr>
            <a:r>
              <a:rPr lang="ru-RU" dirty="0"/>
              <a:t>Контактная информация для граждан</a:t>
            </a:r>
          </a:p>
        </p:txBody>
      </p:sp>
      <p:sp>
        <p:nvSpPr>
          <p:cNvPr id="4" name="Скругленный прямоугольник 3"/>
          <p:cNvSpPr/>
          <p:nvPr/>
        </p:nvSpPr>
        <p:spPr>
          <a:xfrm>
            <a:off x="1" y="1428751"/>
            <a:ext cx="3714751" cy="2214563"/>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ru-RU" dirty="0"/>
              <a:t>Орган,  осуществляющий  составление и организацию исполнения </a:t>
            </a:r>
            <a:r>
              <a:rPr lang="ru-RU" dirty="0" smtClean="0"/>
              <a:t>бюджета Смидовичского муниципального района</a:t>
            </a:r>
            <a:endParaRPr lang="ru-RU" dirty="0"/>
          </a:p>
        </p:txBody>
      </p:sp>
      <p:sp>
        <p:nvSpPr>
          <p:cNvPr id="6" name="Стрелка вправо 5"/>
          <p:cNvSpPr/>
          <p:nvPr/>
        </p:nvSpPr>
        <p:spPr>
          <a:xfrm>
            <a:off x="3604604" y="2791041"/>
            <a:ext cx="845077" cy="696510"/>
          </a:xfrm>
          <a:prstGeom prst="rightArrow">
            <a:avLst>
              <a:gd name="adj1" fmla="val 50000"/>
              <a:gd name="adj2" fmla="val 5294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7" name="Овал 6"/>
          <p:cNvSpPr/>
          <p:nvPr/>
        </p:nvSpPr>
        <p:spPr>
          <a:xfrm>
            <a:off x="4429128" y="1772817"/>
            <a:ext cx="6524657" cy="2656308"/>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r>
              <a:rPr lang="ru-RU" b="1" dirty="0" smtClean="0"/>
              <a:t>Финансовое управление администрации Смидовичского муниципального района</a:t>
            </a:r>
            <a:endParaRPr lang="ru-RU" b="1" dirty="0"/>
          </a:p>
          <a:p>
            <a:pPr algn="ctr" fontAlgn="auto">
              <a:spcBef>
                <a:spcPts val="0"/>
              </a:spcBef>
              <a:spcAft>
                <a:spcPts val="0"/>
              </a:spcAft>
              <a:defRPr/>
            </a:pPr>
            <a:r>
              <a:rPr lang="ru-RU" sz="1400" b="1" dirty="0" smtClean="0">
                <a:solidFill>
                  <a:srgbClr val="2D09C7"/>
                </a:solidFill>
                <a:latin typeface="Times New Roman" pitchFamily="18" charset="0"/>
                <a:cs typeface="Times New Roman" pitchFamily="18" charset="0"/>
              </a:rPr>
              <a:t>(</a:t>
            </a:r>
            <a:r>
              <a:rPr lang="en-US" sz="1400" b="1" dirty="0" smtClean="0">
                <a:solidFill>
                  <a:srgbClr val="2D09C7"/>
                </a:solidFill>
                <a:latin typeface="Times New Roman" pitchFamily="18" charset="0"/>
                <a:cs typeface="Times New Roman" pitchFamily="18" charset="0"/>
              </a:rPr>
              <a:t>679150, </a:t>
            </a:r>
            <a:r>
              <a:rPr lang="ru-RU" sz="1400" b="1" dirty="0" smtClean="0">
                <a:solidFill>
                  <a:srgbClr val="2D09C7"/>
                </a:solidFill>
                <a:latin typeface="Times New Roman" pitchFamily="18" charset="0"/>
                <a:cs typeface="Times New Roman" pitchFamily="18" charset="0"/>
              </a:rPr>
              <a:t>Еврейская </a:t>
            </a:r>
            <a:r>
              <a:rPr lang="ru-RU" sz="1400" b="1" dirty="0" err="1" smtClean="0">
                <a:solidFill>
                  <a:srgbClr val="2D09C7"/>
                </a:solidFill>
                <a:latin typeface="Times New Roman" pitchFamily="18" charset="0"/>
                <a:cs typeface="Times New Roman" pitchFamily="18" charset="0"/>
              </a:rPr>
              <a:t>Аобл</a:t>
            </a:r>
            <a:r>
              <a:rPr lang="ru-RU" sz="1400" b="1" dirty="0" smtClean="0">
                <a:solidFill>
                  <a:srgbClr val="2D09C7"/>
                </a:solidFill>
                <a:latin typeface="Times New Roman" pitchFamily="18" charset="0"/>
                <a:cs typeface="Times New Roman" pitchFamily="18" charset="0"/>
              </a:rPr>
              <a:t>., п. Смидович, ул. Октябрьская, д. 8)</a:t>
            </a:r>
            <a:endParaRPr lang="ru-RU" sz="1400" dirty="0">
              <a:solidFill>
                <a:srgbClr val="2D09C7"/>
              </a:solidFill>
              <a:latin typeface="Times New Roman" pitchFamily="18" charset="0"/>
              <a:cs typeface="Times New Roman" pitchFamily="18" charset="0"/>
            </a:endParaRPr>
          </a:p>
        </p:txBody>
      </p:sp>
      <p:sp>
        <p:nvSpPr>
          <p:cNvPr id="8" name="Стрелка вниз 7"/>
          <p:cNvSpPr/>
          <p:nvPr/>
        </p:nvSpPr>
        <p:spPr>
          <a:xfrm rot="3571557">
            <a:off x="3457002" y="3501370"/>
            <a:ext cx="1089025" cy="17583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9" name="Стрелка вниз 8"/>
          <p:cNvSpPr/>
          <p:nvPr/>
        </p:nvSpPr>
        <p:spPr>
          <a:xfrm rot="20586936">
            <a:off x="9432346" y="4160720"/>
            <a:ext cx="1263649" cy="8437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10" name="Овал 9"/>
          <p:cNvSpPr/>
          <p:nvPr/>
        </p:nvSpPr>
        <p:spPr>
          <a:xfrm>
            <a:off x="1" y="4429126"/>
            <a:ext cx="3714751" cy="1928813"/>
          </a:xfrm>
          <a:prstGeom prst="ellipse">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600" b="1" dirty="0" smtClean="0">
                <a:solidFill>
                  <a:srgbClr val="2D09C7"/>
                </a:solidFill>
              </a:rPr>
              <a:t>Начальник управления Назирова Екатерина Николаевна</a:t>
            </a:r>
            <a:endParaRPr lang="en-US" sz="1600" b="1" dirty="0">
              <a:solidFill>
                <a:srgbClr val="2D09C7"/>
              </a:solidFill>
            </a:endParaRPr>
          </a:p>
        </p:txBody>
      </p:sp>
      <p:sp>
        <p:nvSpPr>
          <p:cNvPr id="11" name="Овал 10"/>
          <p:cNvSpPr/>
          <p:nvPr/>
        </p:nvSpPr>
        <p:spPr>
          <a:xfrm>
            <a:off x="3791745" y="4857750"/>
            <a:ext cx="3885689" cy="1714500"/>
          </a:xfrm>
          <a:prstGeom prst="ellipse">
            <a:avLst/>
          </a:prstGeom>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r>
              <a:rPr lang="ru-RU" sz="1400" dirty="0">
                <a:latin typeface="Times New Roman" pitchFamily="18" charset="0"/>
                <a:cs typeface="Times New Roman" pitchFamily="18" charset="0"/>
              </a:rPr>
              <a:t>Контактные телефоны:</a:t>
            </a:r>
          </a:p>
          <a:p>
            <a:pPr fontAlgn="auto">
              <a:spcBef>
                <a:spcPts val="0"/>
              </a:spcBef>
              <a:spcAft>
                <a:spcPts val="0"/>
              </a:spcAft>
              <a:defRPr/>
            </a:pPr>
            <a:r>
              <a:rPr lang="ru-RU" sz="1400" b="1" dirty="0">
                <a:solidFill>
                  <a:srgbClr val="2D09C7"/>
                </a:solidFill>
                <a:latin typeface="Times New Roman" pitchFamily="18" charset="0"/>
                <a:cs typeface="Times New Roman" pitchFamily="18" charset="0"/>
              </a:rPr>
              <a:t>Н</a:t>
            </a:r>
            <a:r>
              <a:rPr lang="ru-RU" sz="1400" b="1" dirty="0" smtClean="0">
                <a:solidFill>
                  <a:srgbClr val="2D09C7"/>
                </a:solidFill>
                <a:latin typeface="Times New Roman" pitchFamily="18" charset="0"/>
                <a:cs typeface="Times New Roman" pitchFamily="18" charset="0"/>
              </a:rPr>
              <a:t>ачальник </a:t>
            </a:r>
            <a:r>
              <a:rPr lang="en-US" sz="1400" b="1" dirty="0" smtClean="0">
                <a:solidFill>
                  <a:srgbClr val="2D09C7"/>
                </a:solidFill>
                <a:latin typeface="Times New Roman" pitchFamily="18" charset="0"/>
                <a:cs typeface="Times New Roman" pitchFamily="18" charset="0"/>
              </a:rPr>
              <a:t>              </a:t>
            </a:r>
            <a:r>
              <a:rPr lang="ru-RU" sz="1400" b="1" smtClean="0">
                <a:solidFill>
                  <a:srgbClr val="2D09C7"/>
                </a:solidFill>
                <a:latin typeface="Times New Roman" pitchFamily="18" charset="0"/>
                <a:cs typeface="Times New Roman" pitchFamily="18" charset="0"/>
              </a:rPr>
              <a:t>         </a:t>
            </a:r>
          </a:p>
          <a:p>
            <a:pPr fontAlgn="auto">
              <a:spcBef>
                <a:spcPts val="0"/>
              </a:spcBef>
              <a:spcAft>
                <a:spcPts val="0"/>
              </a:spcAft>
              <a:defRPr/>
            </a:pPr>
            <a:r>
              <a:rPr lang="ru-RU" sz="1400" b="1" smtClean="0">
                <a:solidFill>
                  <a:srgbClr val="2D09C7"/>
                </a:solidFill>
                <a:latin typeface="Times New Roman" pitchFamily="18" charset="0"/>
                <a:cs typeface="Times New Roman" pitchFamily="18" charset="0"/>
              </a:rPr>
              <a:t>8 </a:t>
            </a:r>
            <a:r>
              <a:rPr lang="ru-RU" sz="1400" b="1" dirty="0" smtClean="0">
                <a:solidFill>
                  <a:srgbClr val="2D09C7"/>
                </a:solidFill>
                <a:latin typeface="Times New Roman" pitchFamily="18" charset="0"/>
                <a:cs typeface="Times New Roman" pitchFamily="18" charset="0"/>
              </a:rPr>
              <a:t>(42632) 22393</a:t>
            </a:r>
            <a:endParaRPr lang="ru-RU" sz="1400" b="1" dirty="0">
              <a:solidFill>
                <a:srgbClr val="2D09C7"/>
              </a:solidFill>
              <a:latin typeface="Times New Roman" pitchFamily="18" charset="0"/>
              <a:cs typeface="Times New Roman" pitchFamily="18" charset="0"/>
            </a:endParaRPr>
          </a:p>
          <a:p>
            <a:pPr fontAlgn="auto">
              <a:spcBef>
                <a:spcPts val="0"/>
              </a:spcBef>
              <a:spcAft>
                <a:spcPts val="0"/>
              </a:spcAft>
              <a:defRPr/>
            </a:pPr>
            <a:r>
              <a:rPr lang="ru-RU" sz="1400" b="1" dirty="0" smtClean="0">
                <a:solidFill>
                  <a:srgbClr val="2D09C7"/>
                </a:solidFill>
                <a:latin typeface="Times New Roman" pitchFamily="18" charset="0"/>
                <a:cs typeface="Times New Roman" pitchFamily="18" charset="0"/>
              </a:rPr>
              <a:t>Заместитель начальника                       8 (42632) 23685</a:t>
            </a:r>
            <a:endParaRPr lang="ru-RU" sz="1400" b="1" dirty="0">
              <a:solidFill>
                <a:srgbClr val="2D09C7"/>
              </a:solidFill>
              <a:latin typeface="Times New Roman" pitchFamily="18" charset="0"/>
              <a:cs typeface="Times New Roman" pitchFamily="18" charset="0"/>
            </a:endParaRPr>
          </a:p>
          <a:p>
            <a:pPr fontAlgn="auto">
              <a:spcBef>
                <a:spcPts val="0"/>
              </a:spcBef>
              <a:spcAft>
                <a:spcPts val="0"/>
              </a:spcAft>
              <a:defRPr/>
            </a:pPr>
            <a:r>
              <a:rPr lang="ru-RU" sz="1400" b="1" dirty="0">
                <a:solidFill>
                  <a:srgbClr val="2D09C7"/>
                </a:solidFill>
                <a:latin typeface="Times New Roman" pitchFamily="18" charset="0"/>
                <a:cs typeface="Times New Roman" pitchFamily="18" charset="0"/>
              </a:rPr>
              <a:t>Факс: </a:t>
            </a:r>
            <a:r>
              <a:rPr lang="ru-RU" sz="1400" b="1" dirty="0" smtClean="0">
                <a:solidFill>
                  <a:srgbClr val="2D09C7"/>
                </a:solidFill>
                <a:latin typeface="Times New Roman" pitchFamily="18" charset="0"/>
                <a:cs typeface="Times New Roman" pitchFamily="18" charset="0"/>
              </a:rPr>
              <a:t>8 (42632) 22115</a:t>
            </a:r>
            <a:endParaRPr lang="ru-RU" sz="1400" b="1" dirty="0">
              <a:solidFill>
                <a:srgbClr val="2D09C7"/>
              </a:solidFill>
              <a:latin typeface="Times New Roman" pitchFamily="18" charset="0"/>
              <a:cs typeface="Times New Roman" pitchFamily="18" charset="0"/>
            </a:endParaRPr>
          </a:p>
        </p:txBody>
      </p:sp>
      <p:sp>
        <p:nvSpPr>
          <p:cNvPr id="12" name="Овал 11"/>
          <p:cNvSpPr/>
          <p:nvPr/>
        </p:nvSpPr>
        <p:spPr>
          <a:xfrm>
            <a:off x="7677434" y="5000625"/>
            <a:ext cx="4324068" cy="1214438"/>
          </a:xfrm>
          <a:prstGeom prst="ellipse">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en-US" dirty="0" smtClean="0"/>
              <a:t>E-mail</a:t>
            </a:r>
            <a:r>
              <a:rPr lang="ru-RU" smtClean="0"/>
              <a:t>:</a:t>
            </a:r>
            <a:r>
              <a:rPr lang="en-US" smtClean="0"/>
              <a:t> </a:t>
            </a:r>
            <a:r>
              <a:rPr lang="en-US" dirty="0" smtClean="0"/>
              <a:t>fin_smid@post.eao.ru</a:t>
            </a:r>
            <a:endParaRPr lang="ru-RU" dirty="0"/>
          </a:p>
        </p:txBody>
      </p:sp>
      <p:sp>
        <p:nvSpPr>
          <p:cNvPr id="13" name="Стрелка вниз 12"/>
          <p:cNvSpPr/>
          <p:nvPr/>
        </p:nvSpPr>
        <p:spPr>
          <a:xfrm rot="1779993">
            <a:off x="5922462" y="4468684"/>
            <a:ext cx="958849" cy="4503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16" name="Блок-схема: перфолента 15"/>
          <p:cNvSpPr/>
          <p:nvPr/>
        </p:nvSpPr>
        <p:spPr>
          <a:xfrm>
            <a:off x="9715501" y="1285875"/>
            <a:ext cx="2476500" cy="1214438"/>
          </a:xfrm>
          <a:prstGeom prst="flowChartPunchedTape">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400" dirty="0">
                <a:solidFill>
                  <a:srgbClr val="2D09C7"/>
                </a:solidFill>
                <a:latin typeface="Times New Roman" pitchFamily="18" charset="0"/>
                <a:cs typeface="Times New Roman" pitchFamily="18" charset="0"/>
              </a:rPr>
              <a:t>Личный прием:  </a:t>
            </a:r>
            <a:r>
              <a:rPr lang="ru-RU" sz="1400" dirty="0" smtClean="0">
                <a:solidFill>
                  <a:srgbClr val="2D09C7"/>
                </a:solidFill>
                <a:latin typeface="Times New Roman" pitchFamily="18" charset="0"/>
                <a:cs typeface="Times New Roman" pitchFamily="18" charset="0"/>
              </a:rPr>
              <a:t>ежедневно</a:t>
            </a:r>
            <a:endParaRPr lang="ru-RU" sz="1400" dirty="0">
              <a:solidFill>
                <a:srgbClr val="2D09C7"/>
              </a:solidFill>
              <a:latin typeface="Times New Roman" pitchFamily="18" charset="0"/>
              <a:cs typeface="Times New Roman" pitchFamily="18" charset="0"/>
            </a:endParaRPr>
          </a:p>
          <a:p>
            <a:pPr algn="ctr" fontAlgn="auto">
              <a:spcBef>
                <a:spcPts val="0"/>
              </a:spcBef>
              <a:spcAft>
                <a:spcPts val="0"/>
              </a:spcAft>
              <a:defRPr/>
            </a:pPr>
            <a:r>
              <a:rPr lang="ru-RU" sz="1400" dirty="0">
                <a:solidFill>
                  <a:srgbClr val="2D09C7"/>
                </a:solidFill>
                <a:latin typeface="Times New Roman" pitchFamily="18" charset="0"/>
                <a:cs typeface="Times New Roman" pitchFamily="18" charset="0"/>
              </a:rPr>
              <a:t> с 14.00 до 16.00 </a:t>
            </a:r>
          </a:p>
        </p:txBody>
      </p:sp>
    </p:spTree>
    <p:extLst>
      <p:ext uri="{BB962C8B-B14F-4D97-AF65-F5344CB8AC3E}">
        <p14:creationId xmlns:p14="http://schemas.microsoft.com/office/powerpoint/2010/main" val="96086049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12551</TotalTime>
  <Words>4629</Words>
  <Application>Microsoft Office PowerPoint</Application>
  <PresentationFormat>Произвольный</PresentationFormat>
  <Paragraphs>713</Paragraphs>
  <Slides>31</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Тема Office</vt:lpstr>
      <vt:lpstr>       Бюджет для граждан к решению об утверждении бюджета Смидовичского муниципального района на 2023 год и плановый период 2024 и 2025 годов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Структура доходов бюджета Смидовичского муниципального района на 2024 – 2025 годы (тыс. рублей)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Непрограммные направления деятельности органов местного самоуправления  (ВСЕГО: 37448,9 тыс. рублей) </vt:lpstr>
      <vt:lpstr>Презентация PowerPoint</vt:lpstr>
      <vt:lpstr>Презентация PowerPoint</vt:lpstr>
      <vt:lpstr>Структура расходов по главным распорядителям средств бюджета Смидовичского муниципального района в 2023 году</vt:lpstr>
      <vt:lpstr> Расходы по главным распорядителям бюджетных средств Смидовичского муниципального района на 2023-2025 годы</vt:lpstr>
      <vt:lpstr>Контактная информация для граждан</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Бюджет для граждан</dc:title>
  <dc:creator>User</dc:creator>
  <cp:lastModifiedBy>Назирова</cp:lastModifiedBy>
  <cp:revision>778</cp:revision>
  <cp:lastPrinted>2022-10-20T04:22:41Z</cp:lastPrinted>
  <dcterms:created xsi:type="dcterms:W3CDTF">2017-03-13T02:17:37Z</dcterms:created>
  <dcterms:modified xsi:type="dcterms:W3CDTF">2023-01-30T05:50:53Z</dcterms:modified>
</cp:coreProperties>
</file>