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66" r:id="rId6"/>
    <p:sldId id="267" r:id="rId7"/>
    <p:sldId id="269" r:id="rId8"/>
    <p:sldId id="270" r:id="rId9"/>
    <p:sldId id="268" r:id="rId10"/>
    <p:sldId id="271" r:id="rId11"/>
    <p:sldId id="272" r:id="rId12"/>
    <p:sldId id="273" r:id="rId13"/>
    <p:sldId id="276" r:id="rId14"/>
    <p:sldId id="275" r:id="rId15"/>
    <p:sldId id="261" r:id="rId16"/>
    <p:sldId id="277" r:id="rId17"/>
    <p:sldId id="278" r:id="rId18"/>
    <p:sldId id="280" r:id="rId19"/>
    <p:sldId id="281" r:id="rId20"/>
    <p:sldId id="279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198" y="-17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.jpeg"/><Relationship Id="rId4" Type="http://schemas.openxmlformats.org/officeDocument/2006/relationships/image" Target="../media/image13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4" descr="http://www.playcast.ru/uploads/2016/05/22/18737620.png"/>
          <p:cNvPicPr>
            <a:picLocks noChangeAspect="1" noChangeArrowheads="1"/>
          </p:cNvPicPr>
          <p:nvPr userDrawn="1"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71406" y="0"/>
            <a:ext cx="3378861" cy="464347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2312" name="Picture 24" descr="http://www.playcast.ru/uploads/2016/05/22/18737620.png"/>
          <p:cNvPicPr>
            <a:picLocks noChangeAspect="1" noChangeArrowheads="1"/>
          </p:cNvPicPr>
          <p:nvPr userDrawn="1"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1294228"/>
            <a:ext cx="2214578" cy="384927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2296" name="Picture 8" descr="http://www.peterburg.ru/sites/default/files/styles/630x420/public/pobeda-1945_0.jpg?itok=rSoJJS71"/>
          <p:cNvPicPr>
            <a:picLocks noChangeAspect="1" noChangeArrowheads="1"/>
          </p:cNvPicPr>
          <p:nvPr userDrawn="1"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214296"/>
            <a:ext cx="3445510" cy="407196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5" name="Picture 8" descr="http://ramki-vsem.ru/fon/svetlyj-fon73.jpg"/>
          <p:cNvPicPr>
            <a:picLocks noChangeAspect="1" noChangeArrowheads="1"/>
          </p:cNvPicPr>
          <p:nvPr userDrawn="1"/>
        </p:nvPicPr>
        <p:blipFill>
          <a:blip r:embed="rId5" cstate="email"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4"/>
          </a:xfrm>
          <a:prstGeom prst="frame">
            <a:avLst>
              <a:gd name="adj1" fmla="val 7443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4" name="Picture 36" descr="https://img-fotki.yandex.ru/get/16098/200418627.54/0_11743f_65cea993_orig.png"/>
          <p:cNvPicPr>
            <a:picLocks noChangeAspect="1" noChangeArrowheads="1"/>
          </p:cNvPicPr>
          <p:nvPr userDrawn="1"/>
        </p:nvPicPr>
        <p:blipFill>
          <a:blip r:embed="rId6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0" y="4500576"/>
            <a:ext cx="8572560" cy="423885"/>
          </a:xfrm>
          <a:prstGeom prst="rect">
            <a:avLst/>
          </a:prstGeom>
          <a:noFill/>
        </p:spPr>
      </p:pic>
      <p:pic>
        <p:nvPicPr>
          <p:cNvPr id="12314" name="Picture 26" descr="https://img-fotki.yandex.ru/get/48448/200418627.14c/0_1692f3_e3d05bc6_orig.png"/>
          <p:cNvPicPr>
            <a:picLocks noChangeAspect="1" noChangeArrowheads="1"/>
          </p:cNvPicPr>
          <p:nvPr userDrawn="1"/>
        </p:nvPicPr>
        <p:blipFill>
          <a:blip r:embed="rId7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3143254"/>
            <a:ext cx="2500330" cy="1834957"/>
          </a:xfrm>
          <a:prstGeom prst="rect">
            <a:avLst/>
          </a:prstGeom>
          <a:noFill/>
        </p:spPr>
      </p:pic>
      <p:pic>
        <p:nvPicPr>
          <p:cNvPr id="12324" name="Picture 36" descr="https://img-fotki.yandex.ru/get/16098/200418627.54/0_11743f_65cea993_orig.png"/>
          <p:cNvPicPr>
            <a:picLocks noChangeAspect="1" noChangeArrowheads="1"/>
          </p:cNvPicPr>
          <p:nvPr userDrawn="1"/>
        </p:nvPicPr>
        <p:blipFill>
          <a:blip r:embed="rId8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2143164" y="2428864"/>
            <a:ext cx="5000644" cy="428628"/>
          </a:xfrm>
          <a:prstGeom prst="rect">
            <a:avLst/>
          </a:prstGeom>
          <a:noFill/>
        </p:spPr>
      </p:pic>
      <p:pic>
        <p:nvPicPr>
          <p:cNvPr id="9" name="Picture 24" descr="http://www.playcast.ru/uploads/2016/05/22/18737620.png"/>
          <p:cNvPicPr>
            <a:picLocks noChangeAspect="1" noChangeArrowheads="1"/>
          </p:cNvPicPr>
          <p:nvPr userDrawn="1"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 rot="5400000" flipH="1" flipV="1">
            <a:off x="6006179" y="2005677"/>
            <a:ext cx="2643188" cy="3632457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ACCD877-3AB9-429F-970F-1CB164EFC9EA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ABC053-2903-4F52-A65F-DEF5C2A92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ACCD877-3AB9-429F-970F-1CB164EFC9EA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ABC053-2903-4F52-A65F-DEF5C2A92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6" descr="https://img-fotki.yandex.ru/get/16098/200418627.54/0_11743f_65cea993_orig.png"/>
          <p:cNvPicPr>
            <a:picLocks noChangeAspect="1" noChangeArrowheads="1"/>
          </p:cNvPicPr>
          <p:nvPr userDrawn="1"/>
        </p:nvPicPr>
        <p:blipFill>
          <a:blip r:embed="rId2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214282" y="4643448"/>
            <a:ext cx="8501122" cy="423885"/>
          </a:xfrm>
          <a:prstGeom prst="rect">
            <a:avLst/>
          </a:prstGeom>
          <a:noFill/>
        </p:spPr>
      </p:pic>
      <p:pic>
        <p:nvPicPr>
          <p:cNvPr id="9" name="Picture 36" descr="https://img-fotki.yandex.ru/get/16098/200418627.54/0_11743f_65cea993_orig.png"/>
          <p:cNvPicPr>
            <a:picLocks noChangeAspect="1" noChangeArrowheads="1"/>
          </p:cNvPicPr>
          <p:nvPr userDrawn="1"/>
        </p:nvPicPr>
        <p:blipFill>
          <a:blip r:embed="rId3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849"/>
          <a:stretch>
            <a:fillRect/>
          </a:stretch>
        </p:blipFill>
        <p:spPr bwMode="auto">
          <a:xfrm flipV="1">
            <a:off x="500034" y="0"/>
            <a:ext cx="8429684" cy="495304"/>
          </a:xfrm>
          <a:prstGeom prst="rect">
            <a:avLst/>
          </a:prstGeom>
          <a:noFill/>
        </p:spPr>
      </p:pic>
      <p:pic>
        <p:nvPicPr>
          <p:cNvPr id="7" name="Picture 36" descr="https://img-fotki.yandex.ru/get/16098/200418627.54/0_11743f_65cea993_orig.png"/>
          <p:cNvPicPr>
            <a:picLocks noChangeAspect="1" noChangeArrowheads="1"/>
          </p:cNvPicPr>
          <p:nvPr userDrawn="1"/>
        </p:nvPicPr>
        <p:blipFill>
          <a:blip r:embed="rId4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2214592" y="2357436"/>
            <a:ext cx="5143500" cy="428628"/>
          </a:xfrm>
          <a:prstGeom prst="rect">
            <a:avLst/>
          </a:prstGeom>
          <a:noFill/>
        </p:spPr>
      </p:pic>
      <p:pic>
        <p:nvPicPr>
          <p:cNvPr id="10" name="Picture 36" descr="https://img-fotki.yandex.ru/get/16098/200418627.54/0_11743f_65cea993_orig.png"/>
          <p:cNvPicPr>
            <a:picLocks noChangeAspect="1" noChangeArrowheads="1"/>
          </p:cNvPicPr>
          <p:nvPr userDrawn="1"/>
        </p:nvPicPr>
        <p:blipFill>
          <a:blip r:embed="rId5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218028" y="2360372"/>
            <a:ext cx="5143500" cy="422755"/>
          </a:xfrm>
          <a:prstGeom prst="rect">
            <a:avLst/>
          </a:prstGeom>
          <a:noFill/>
        </p:spPr>
      </p:pic>
      <p:pic>
        <p:nvPicPr>
          <p:cNvPr id="11" name="Picture 26" descr="https://img-fotki.yandex.ru/get/48448/200418627.14c/0_1692f3_e3d05bc6_orig.png"/>
          <p:cNvPicPr>
            <a:picLocks noChangeAspect="1" noChangeArrowheads="1"/>
          </p:cNvPicPr>
          <p:nvPr userDrawn="1"/>
        </p:nvPicPr>
        <p:blipFill>
          <a:blip r:embed="rId6" cstate="email">
            <a:lum bright="-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3214692"/>
            <a:ext cx="2500330" cy="183495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4" descr="http://www.playcast.ru/uploads/2016/05/22/18737620.png"/>
          <p:cNvPicPr>
            <a:picLocks noChangeAspect="1" noChangeArrowheads="1"/>
          </p:cNvPicPr>
          <p:nvPr userDrawn="1"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500562" y="571486"/>
            <a:ext cx="2443177" cy="3357586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8" name="Picture 24" descr="http://www.playcast.ru/uploads/2016/05/22/18737620.png"/>
          <p:cNvPicPr>
            <a:picLocks noChangeAspect="1" noChangeArrowheads="1"/>
          </p:cNvPicPr>
          <p:nvPr userDrawn="1"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 rot="5400000" flipH="1" flipV="1">
            <a:off x="5291961" y="1291460"/>
            <a:ext cx="3244819" cy="445926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" name="Picture 8" descr="http://www.peterburg.ru/sites/default/files/styles/630x420/public/pobeda-1945_0.jpg?itok=rSoJJS71"/>
          <p:cNvPicPr>
            <a:picLocks noChangeAspect="1" noChangeArrowheads="1"/>
          </p:cNvPicPr>
          <p:nvPr userDrawn="1"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242518" y="142858"/>
            <a:ext cx="2901482" cy="342902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" name="Picture 8" descr="http://ramki-vsem.ru/fon/svetlyj-fon73.jpg"/>
          <p:cNvPicPr>
            <a:picLocks noChangeAspect="1" noChangeArrowheads="1"/>
          </p:cNvPicPr>
          <p:nvPr userDrawn="1"/>
        </p:nvPicPr>
        <p:blipFill>
          <a:blip r:embed="rId5" cstate="email"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4"/>
          </a:xfrm>
          <a:prstGeom prst="frame">
            <a:avLst>
              <a:gd name="adj1" fmla="val 7443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2" name="Picture 36" descr="https://img-fotki.yandex.ru/get/16098/200418627.54/0_11743f_65cea993_orig.png"/>
          <p:cNvPicPr>
            <a:picLocks noChangeAspect="1" noChangeArrowheads="1"/>
          </p:cNvPicPr>
          <p:nvPr userDrawn="1"/>
        </p:nvPicPr>
        <p:blipFill>
          <a:blip r:embed="rId6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1071538" y="4429138"/>
            <a:ext cx="4643470" cy="285752"/>
          </a:xfrm>
          <a:prstGeom prst="rect">
            <a:avLst/>
          </a:prstGeom>
          <a:noFill/>
        </p:spPr>
      </p:pic>
      <p:pic>
        <p:nvPicPr>
          <p:cNvPr id="11" name="Picture 26" descr="https://img-fotki.yandex.ru/get/48448/200418627.14c/0_1692f3_e3d05bc6_orig.png"/>
          <p:cNvPicPr>
            <a:picLocks noChangeAspect="1" noChangeArrowheads="1"/>
          </p:cNvPicPr>
          <p:nvPr userDrawn="1"/>
        </p:nvPicPr>
        <p:blipFill>
          <a:blip r:embed="rId7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643320"/>
            <a:ext cx="1785950" cy="13106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ramki-vsem.ru/fon/svetlyj-fon73.jpg"/>
          <p:cNvPicPr>
            <a:picLocks noChangeAspect="1" noChangeArrowheads="1"/>
          </p:cNvPicPr>
          <p:nvPr userDrawn="1"/>
        </p:nvPicPr>
        <p:blipFill>
          <a:blip r:embed="rId2" cstate="email"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4"/>
          </a:xfrm>
          <a:prstGeom prst="frame">
            <a:avLst>
              <a:gd name="adj1" fmla="val 7443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9" name="Picture 24" descr="http://www.playcast.ru/uploads/2016/05/22/18737620.png"/>
          <p:cNvPicPr>
            <a:picLocks noChangeAspect="1" noChangeArrowheads="1"/>
          </p:cNvPicPr>
          <p:nvPr userDrawn="1"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" y="0"/>
            <a:ext cx="2285984" cy="314156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" name="Picture 24" descr="http://www.playcast.ru/uploads/2016/05/22/18737620.png"/>
          <p:cNvPicPr>
            <a:picLocks noChangeAspect="1" noChangeArrowheads="1"/>
          </p:cNvPicPr>
          <p:nvPr userDrawn="1"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14282" y="1609193"/>
            <a:ext cx="2571768" cy="3534307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1" name="Picture 24" descr="http://www.playcast.ru/uploads/2016/05/22/18737620.png"/>
          <p:cNvPicPr>
            <a:picLocks noChangeAspect="1" noChangeArrowheads="1"/>
          </p:cNvPicPr>
          <p:nvPr userDrawn="1"/>
        </p:nvPicPr>
        <p:blipFill>
          <a:blip r:embed="rId5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5728439" y="2792397"/>
            <a:ext cx="1980484" cy="272172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2" name="Picture 36" descr="https://img-fotki.yandex.ru/get/16098/200418627.54/0_11743f_65cea993_orig.png"/>
          <p:cNvPicPr>
            <a:picLocks noChangeAspect="1" noChangeArrowheads="1"/>
          </p:cNvPicPr>
          <p:nvPr userDrawn="1"/>
        </p:nvPicPr>
        <p:blipFill>
          <a:blip r:embed="rId6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142844" y="4572014"/>
            <a:ext cx="3857652" cy="285752"/>
          </a:xfrm>
          <a:prstGeom prst="rect">
            <a:avLst/>
          </a:prstGeom>
          <a:noFill/>
        </p:spPr>
      </p:pic>
      <p:pic>
        <p:nvPicPr>
          <p:cNvPr id="13" name="Picture 36" descr="https://img-fotki.yandex.ru/get/16098/200418627.54/0_11743f_65cea993_orig.png"/>
          <p:cNvPicPr>
            <a:picLocks noChangeAspect="1" noChangeArrowheads="1"/>
          </p:cNvPicPr>
          <p:nvPr userDrawn="1"/>
        </p:nvPicPr>
        <p:blipFill>
          <a:blip r:embed="rId7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2071734" y="2571750"/>
            <a:ext cx="4714908" cy="285752"/>
          </a:xfrm>
          <a:prstGeom prst="rect">
            <a:avLst/>
          </a:prstGeom>
          <a:noFill/>
        </p:spPr>
      </p:pic>
      <p:pic>
        <p:nvPicPr>
          <p:cNvPr id="14" name="Picture 36" descr="https://img-fotki.yandex.ru/get/16098/200418627.54/0_11743f_65cea993_orig.png"/>
          <p:cNvPicPr>
            <a:picLocks noChangeAspect="1" noChangeArrowheads="1"/>
          </p:cNvPicPr>
          <p:nvPr userDrawn="1"/>
        </p:nvPicPr>
        <p:blipFill>
          <a:blip r:embed="rId8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786578" y="214296"/>
            <a:ext cx="2143140" cy="285752"/>
          </a:xfrm>
          <a:prstGeom prst="rect">
            <a:avLst/>
          </a:prstGeom>
          <a:noFill/>
        </p:spPr>
      </p:pic>
      <p:pic>
        <p:nvPicPr>
          <p:cNvPr id="15" name="Picture 36" descr="https://img-fotki.yandex.ru/get/16098/200418627.54/0_11743f_65cea993_orig.png"/>
          <p:cNvPicPr>
            <a:picLocks noChangeAspect="1" noChangeArrowheads="1"/>
          </p:cNvPicPr>
          <p:nvPr userDrawn="1"/>
        </p:nvPicPr>
        <p:blipFill>
          <a:blip r:embed="rId9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250925" y="1535899"/>
            <a:ext cx="3071834" cy="285752"/>
          </a:xfrm>
          <a:prstGeom prst="rect">
            <a:avLst/>
          </a:prstGeom>
          <a:noFill/>
        </p:spPr>
      </p:pic>
      <p:pic>
        <p:nvPicPr>
          <p:cNvPr id="16" name="Picture 26" descr="https://img-fotki.yandex.ru/get/48448/200418627.14c/0_1692f3_e3d05bc6_orig.png"/>
          <p:cNvPicPr>
            <a:picLocks noChangeAspect="1" noChangeArrowheads="1"/>
          </p:cNvPicPr>
          <p:nvPr userDrawn="1"/>
        </p:nvPicPr>
        <p:blipFill>
          <a:blip r:embed="rId10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3180" y="3429006"/>
            <a:ext cx="2077976" cy="152499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4" descr="http://www.playcast.ru/uploads/2016/05/22/18737620.png"/>
          <p:cNvPicPr>
            <a:picLocks noChangeAspect="1" noChangeArrowheads="1"/>
          </p:cNvPicPr>
          <p:nvPr userDrawn="1"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806034" y="0"/>
            <a:ext cx="2337966" cy="32130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1" name="Picture 24" descr="http://www.playcast.ru/uploads/2016/05/22/18737620.png"/>
          <p:cNvPicPr>
            <a:picLocks noChangeAspect="1" noChangeArrowheads="1"/>
          </p:cNvPicPr>
          <p:nvPr userDrawn="1"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 rot="10800000" flipV="1">
            <a:off x="6215074" y="1394879"/>
            <a:ext cx="2727715" cy="374862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2" name="Picture 24" descr="http://www.playcast.ru/uploads/2016/05/22/18737620.png"/>
          <p:cNvPicPr>
            <a:picLocks noChangeAspect="1" noChangeArrowheads="1"/>
          </p:cNvPicPr>
          <p:nvPr userDrawn="1"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37744" y="2257426"/>
            <a:ext cx="2339188" cy="321467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3" name="Picture 8" descr="http://ramki-vsem.ru/fon/svetlyj-fon73.jpg"/>
          <p:cNvPicPr>
            <a:picLocks noChangeAspect="1" noChangeArrowheads="1"/>
          </p:cNvPicPr>
          <p:nvPr userDrawn="1"/>
        </p:nvPicPr>
        <p:blipFill>
          <a:blip r:embed="rId4" cstate="email"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4"/>
          </a:xfrm>
          <a:prstGeom prst="frame">
            <a:avLst>
              <a:gd name="adj1" fmla="val 7443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ramki-vsem.ru/fon/svetlyj-fon73.jpg"/>
          <p:cNvPicPr>
            <a:picLocks noChangeAspect="1" noChangeArrowheads="1"/>
          </p:cNvPicPr>
          <p:nvPr userDrawn="1"/>
        </p:nvPicPr>
        <p:blipFill>
          <a:blip r:embed="rId2" cstate="email"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4"/>
          </a:xfrm>
          <a:prstGeom prst="frame">
            <a:avLst>
              <a:gd name="adj1" fmla="val 7443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ACCD877-3AB9-429F-970F-1CB164EFC9EA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ABC053-2903-4F52-A65F-DEF5C2A92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ACCD877-3AB9-429F-970F-1CB164EFC9EA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ABC053-2903-4F52-A65F-DEF5C2A92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ACCD877-3AB9-429F-970F-1CB164EFC9EA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9ABC053-2903-4F52-A65F-DEF5C2A92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http://ramki-vsem.ru/fon/svetlyj-fon73.jpg"/>
          <p:cNvPicPr>
            <a:picLocks noChangeAspect="1" noChangeArrowheads="1"/>
          </p:cNvPicPr>
          <p:nvPr userDrawn="1"/>
        </p:nvPicPr>
        <p:blipFill>
          <a:blip r:embed="rId13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"/>
            <a:ext cx="9144000" cy="514350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502"/>
            <a:ext cx="62150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дольше время отделяет от нас великие, полные драматизма годы жесткой борьбы  с фашизмом , </a:t>
            </a:r>
          </a:p>
          <a:p>
            <a:r>
              <a:rPr lang="ru-RU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 сильнее наше желание больше узнать о тех, </a:t>
            </a:r>
          </a:p>
          <a:p>
            <a:r>
              <a:rPr lang="ru-RU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своим трудом приближал победу, кто храбро </a:t>
            </a:r>
          </a:p>
          <a:p>
            <a:r>
              <a:rPr lang="ru-RU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сражался, освобождая землю от фашисткой чумы.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714362"/>
            <a:ext cx="63579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СМИДОВИЧСКИЙ РАЙОН ВО ВРЕМЯ ВОЙНЫ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1941-1945 г.г.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6435/130321337.11/0_c1037_769d62e8_L.jpe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7172"/>
            <a:ext cx="5143536" cy="29289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3286130"/>
            <a:ext cx="84296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только солнце встает – каждый колхозник на своем посту. На час раньше времени пришла на работу молодая трактористка т.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Кадун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она внимательно осматривает машину. Ее напарник, передовой тракторист Иван Чертков, всю ночь провел за рулем,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закультивировал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13 га, вместо 10 га по норме. Подруги комсомолки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Кадун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Трунова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Мордакина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тоже впервые взявшиеся за руль трактора, каждодневно перевыполняют задания. Колхоз сеет и овощи. Замечательную рассаду капусты и редиски вырастило звено комсомолки Кати Лукиной. Ее звено энергично готовит почву. Каждый день с утра и до поздней ночи 8 женщин корчуют кустарники. За 7 дней с помощью трактора они раскорчевали 9 гектаров земли.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200 процентов нормы – вот дневная выработка фронтового звена Кати Лукиной.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рхив\Рабочий стол\img1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0025" y="357173"/>
            <a:ext cx="3403611" cy="22145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571751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большой любовью готовят трудящиеся Смидовичского района праздничные подарки бойцам Красной Армии. Рабочие, служащие, колхозники посылают бойцам продукты питания, предметы личного обихода. На приемный пункт поступило уже около 20 коллективных посылок, в которых упаковано 180 кг. мяса, 630 кг. рыбы, 2570 кг. печенья, 50 кг. меда, много табаку, вышитых кисетов, носовых платков. Среди принятых посылок выделяются подарки работников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маслосовхоза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индивидуальные посылки работников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Заготзерно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каждая из которых весит около 2,5 кг. В посылках есть все необходимое для бойца Красной Армии – мыло, нитки, карандаши, печенье, сахар и другие предметы.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Всего по району сдано около 2000 индивидуальных посылок. (1943 г.)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рхив\Мои документы\ВОВ\Заказ 08.07.2009\P92913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istorija/Tyl-v-gody-VOV/0010-010-Tyl-v-gody-VOV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33" b="7291"/>
          <a:stretch>
            <a:fillRect/>
          </a:stretch>
        </p:blipFill>
        <p:spPr bwMode="auto">
          <a:xfrm>
            <a:off x="2000232" y="1"/>
            <a:ext cx="5429288" cy="2571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2571750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Активно проходит сбор средств на постройку боевых машин среди колхозников Смидовичского района. По неполным данным по району на 28 декабря собрано и поступило на счет № 450 свыше 450000 рублей. В колхозе «Дальневосточный колхозник» имеется 60 семей. Каждая семья сдала в среднем не менее 1500 рублей. Уже собрано 104000 рублей. Продолжают поступать дополнительные взносы от колхозников сельхозартели «Красный партизан», где собрано около 80000 рублей, из колхоза « им.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Партсъезда», где собрано 72000 рублей. Колхозница т.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Сумаченко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из сельхозартели «Новая жизнь» внесла 3500 рублей. Председатель колхоза т. Найденов внес наличными 4500. Всего среди колхозников сельхозартели «Новая жизнь» собрали 51000 рублей. (1943 г.)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36" y="357172"/>
            <a:ext cx="614366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Выполняя  задание по изготовлению деталей из местного сырья и лома, слесарь депо станции Ин 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Радионенко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систематически дает по 200 процентов выработки. (1941 г.)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Documents and Settings\Архив\Рабочий стол\img1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28610"/>
            <a:ext cx="2214578" cy="2143140"/>
          </a:xfrm>
          <a:prstGeom prst="rect">
            <a:avLst/>
          </a:prstGeom>
          <a:noFill/>
        </p:spPr>
      </p:pic>
      <p:pic>
        <p:nvPicPr>
          <p:cNvPr id="3076" name="Picture 4" descr="C:\Documents and Settings\Архив\Рабочий стол\img1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2071684"/>
            <a:ext cx="2011369" cy="30718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2643188"/>
            <a:ext cx="6143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Большой экономии топлива добился машинист 1 класса ст. ин В.С. Морозов. Только за октябрь месяц им сэкономлено 7 тонн угля. Сейчас свою работу т. Морозов совмещает с дежурством в депо. (1941 г.)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рхив\Рабочий стол\img1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500048"/>
            <a:ext cx="3644900" cy="30003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43373" y="428610"/>
            <a:ext cx="450059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вечеру в помещение колхозного клуба сельхозартели «Новая жизнь» пришли колхозники, молодежь, старики. На праздник сельских комсомольцев приехали гости –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секретарь Смидовичского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райкома ВКП т. Дергач, секретарь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Смидовичского райкома ВЛКСМ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Арищенко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Секретарь колхозной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комсомольской организации Надя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Стельмах открыла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комсомольско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молодежное собрание, посвященное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вручению колхозной комсомольской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организации переходящего Красного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знамени краевого комитета ВЛКСМ.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рхив\Рабочий стол\img1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57172"/>
            <a:ext cx="3357586" cy="20002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10076" y="428610"/>
            <a:ext cx="50075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Молотьба пшеницы в колхозе «Сталинский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Призыв» Смидовичского района. На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переднем плане: начальник политотдела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Волочаевской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МТС Н.Г.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Широкопояс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проверяет качество зерна.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(газета «Биробиджанская звезда» 1942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г.)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рхив\Рабочий стол\img1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428874"/>
            <a:ext cx="3852863" cy="2349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2357436"/>
            <a:ext cx="402635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колхозах Смидовичского района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началась уборка нового урожая..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снимке: комсомольцы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колхоза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Труженник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комбайнер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А.В. Кащенко и штурвальная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Н.А. Некипелова убирают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комбайном пшеницу..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357172"/>
            <a:ext cx="4643470" cy="4145310"/>
          </a:xfrm>
          <a:prstGeom prst="rect">
            <a:avLst/>
          </a:prstGeom>
        </p:spPr>
      </p:pic>
      <p:pic>
        <p:nvPicPr>
          <p:cNvPr id="3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942" y="928676"/>
            <a:ext cx="3856462" cy="3793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рхив\Рабочий стол\img1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86842" cy="2714626"/>
          </a:xfrm>
          <a:prstGeom prst="rect">
            <a:avLst/>
          </a:prstGeom>
          <a:noFill/>
        </p:spPr>
      </p:pic>
      <p:pic>
        <p:nvPicPr>
          <p:cNvPr id="1027" name="Picture 3" descr="C:\Documents and Settings\Архив\Рабочий стол\img1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9" y="2786065"/>
            <a:ext cx="8429684" cy="2062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рхив\Рабочий стол\img1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10"/>
            <a:ext cx="842968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Скупые строчки военных документов на пожелтевших от времени листках дают нам возможность прикоснуться к жизни тех, кто ковал победу в тылу. В фондах государственного архива ЕАО и архивного отдела администрации муниципального образования  «Смидовичский район» хранятся документы тех суровых, военных лет, в которых можно прочесть о том, как жили, как трудились наши земляки в суровые годы войны. Жили тяжело. Люди горели желанием сделать для приближения победы всем, что в их силах.  «Все для фронты,  все для победы» -  это был не лозунг, не призыв. Это был железный закон. Это была клятва тыла, клятва совершить почти невозможное, готовность пожертвовать  всем ради Победы.</a:t>
            </a:r>
            <a:r>
              <a:rPr lang="ru-RU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endParaRPr lang="ru-RU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571750"/>
            <a:ext cx="71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Фотовыставка подготовлена архивным отделом администрации по материалам архивного отдела , книги «Одна Победа на всех»,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газеты «Биробиджанская звезда» за 1941-1945 гг.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town.ru/pic/wow_4_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428611"/>
            <a:ext cx="507209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2928940"/>
            <a:ext cx="828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первых дней войны жители района  перешли на режим военного времени. 23 июня 1941 года состоялись собрания партийного актива. В этот же день на всех предприятиях прошли митинги  и собрания, на которых трудящиеся выражали свое гневное возмущение по поводу подлого вторжения фашистских полчищ и брали на себя повышенные обязательства.</a:t>
            </a:r>
            <a:endParaRPr lang="ru-RU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то книга памяти\ВОЙНА\выставка\5труженики тыла\05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357172"/>
            <a:ext cx="453650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34" y="3071816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почину горьковских комсомольцев, выдвинувших лозунг «Работать не только за себя, но и за товарища, ушедшего на фронт»,  в промышленности  района стало быстро развиваться  движение </a:t>
            </a:r>
            <a:r>
              <a:rPr lang="ru-RU" dirty="0" err="1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двухсотников</a:t>
            </a:r>
            <a:r>
              <a:rPr lang="ru-RU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трехсотников</a:t>
            </a:r>
            <a:r>
              <a:rPr lang="ru-RU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Комсомольцы депо станции Ин, пункта технического осмотра значительно перевыполняли свои сменные задания. Комсомольцы депо взяли обязательство  «Ежедневно каждому давать 200 процентов».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datai/istorija/Tyl-v-gody-VOV/0009-008-Tyl-v-gody-VO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357173"/>
            <a:ext cx="492922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3071816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Женский актив Николаевского  поселкового Совета оказывал большую помощь  по мобилизации средств  по сбору подарков для  Красной Армии. </a:t>
            </a:r>
            <a:r>
              <a:rPr lang="ru-RU" dirty="0" err="1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Женактив</a:t>
            </a:r>
            <a:r>
              <a:rPr lang="ru-RU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оказывал помощь колхозу в уборке картофеля, 75 трудодней отработали домохозяйки  на полях  колхоза; собрано для семей военнослужащих 60 предметов вещей, проведен ремонт 50 квартир, оказана денежная помощь семьям военнослужащих  на 7 тыс. рублей.</a:t>
            </a:r>
            <a:endParaRPr lang="ru-RU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ictory.rusarchives.ru/img/photos/541_1738408695_b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357172"/>
            <a:ext cx="385765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2857502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военные годы в колхозах значительно повысилась интенсивность труда. Выросла посевная площадь в колхозах: </a:t>
            </a:r>
            <a:endParaRPr lang="ru-RU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1941 году  -1413 га</a:t>
            </a:r>
            <a:endParaRPr lang="ru-RU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1945 году – 2012 га</a:t>
            </a:r>
            <a:endParaRPr lang="ru-RU" dirty="0" smtClean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среднем  выработка на одного колхозника в 1943 году увеличилась в 18 раза против 1939 года, выработка на одну женщину-колхозницу выросла в 2, 7 раза.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то книга памяти\ВОЙНА\выставка\5труженики тыла\в гостях у Лидии Труновой.t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3" y="357172"/>
            <a:ext cx="457203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00100" y="3071816"/>
            <a:ext cx="72866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Лидия </a:t>
            </a:r>
            <a:r>
              <a:rPr lang="ru-RU" sz="2000" dirty="0" err="1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Трунова</a:t>
            </a:r>
            <a:r>
              <a:rPr lang="ru-RU" sz="20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из колхоза  «Новая  жизнь» в годы войны возглавляла женскую тракторную бригаду.  Эта бригада  в несколько раз перевыполняла нормы вспашки. </a:t>
            </a:r>
            <a:endParaRPr lang="ru-RU" sz="2000" dirty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72"/>
            <a:ext cx="8286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n w="317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июле 1941 года по инициативе советского народа был создан фонд обороны Родины.</a:t>
            </a:r>
            <a:r>
              <a:rPr lang="ru-RU" sz="2000" dirty="0" smtClean="0">
                <a:ln w="317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n w="317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Средства в фонд обороны стали поступать буквально в первые месяцы войны. На общих собраниях во всех колхозах Смидовичского района горячо обсуждалось обращение о сборе  денежных средств на строительство боевых машин для Красной армии.  Председатель колхоза  «Дальневосточный колхозник» т. </a:t>
            </a:r>
            <a:r>
              <a:rPr lang="ru-RU" sz="2000" dirty="0" err="1" smtClean="0">
                <a:ln w="317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Костял</a:t>
            </a:r>
            <a:r>
              <a:rPr lang="ru-RU" sz="2000" dirty="0" smtClean="0">
                <a:ln w="317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внес  4000 рублей, колхозник – конюх Потапов П. – 3000 рублей, по две тысячи  тт. </a:t>
            </a:r>
            <a:r>
              <a:rPr lang="ru-RU" sz="2000" dirty="0" err="1" smtClean="0">
                <a:ln w="317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Синельник</a:t>
            </a:r>
            <a:r>
              <a:rPr lang="ru-RU" sz="2000" dirty="0" smtClean="0">
                <a:ln w="317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Зиновьев, </a:t>
            </a:r>
            <a:r>
              <a:rPr lang="ru-RU" sz="2000" dirty="0" err="1" smtClean="0">
                <a:ln w="317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Казаченко</a:t>
            </a:r>
            <a:r>
              <a:rPr lang="ru-RU" sz="2000" dirty="0" smtClean="0">
                <a:ln w="317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колхозе «Новая жизнь»  16 декабря внесено 22 тыс. рублей. По одному только воскреснику  8 и 9 ноября отчислено в фонд обороны 35778 рублей. Коллектив депо ст. Ин выпустил  сверх плана с промывочного ремонта один паровоз, заработок от которого был также отчислен в фонд обороны.   </a:t>
            </a:r>
            <a:endParaRPr lang="ru-RU" sz="2000" dirty="0" smtClean="0">
              <a:ln w="317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ru/a/a6/%D0%A2%D0%B8%D0%BF%D0%BE%D0%B2%D0%BE%D0%B9_%D0%B1%D1%80%D0%BE%D0%BD%D0%B5%D0%BF%D0%BE%D0%B5%D0%B7%D0%B4_%D0%9A%D0%B0%D0%B2%D0%BA%D0%B0%D0%B7%D1%81%D0%BA%D0%BE%D0%B9_%D0%B0%D1%80%D0%BC%D0%B8%D0%B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357172"/>
            <a:ext cx="585791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42910" y="3214692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 w="317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время войны собрано и отправлено 1588 тонн черного и 21 тонна цветного металла. Хорошо сбор проводили Тунгусское сельпо и школа № 10 ст. Ин. Трудящимися нашего района было сдано в фонд обороны наличными деньгами 1145611  рублей, облигации на 819000 рублей.</a:t>
            </a:r>
            <a:endParaRPr lang="ru-RU" dirty="0" smtClean="0">
              <a:ln w="3175" cmpd="sng">
                <a:solidFill>
                  <a:srgbClr val="FFFFFF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1210</Words>
  <Application>Microsoft Office PowerPoint</Application>
  <PresentationFormat>Экран (16:9)</PresentationFormat>
  <Paragraphs>48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Microsoft</cp:lastModifiedBy>
  <cp:revision>65</cp:revision>
  <dcterms:created xsi:type="dcterms:W3CDTF">2017-04-18T17:32:43Z</dcterms:created>
  <dcterms:modified xsi:type="dcterms:W3CDTF">2017-05-04T07:51:17Z</dcterms:modified>
</cp:coreProperties>
</file>