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285" r:id="rId3"/>
    <p:sldId id="269" r:id="rId4"/>
    <p:sldId id="271" r:id="rId5"/>
    <p:sldId id="270" r:id="rId6"/>
    <p:sldId id="258" r:id="rId7"/>
    <p:sldId id="272" r:id="rId8"/>
    <p:sldId id="273" r:id="rId9"/>
    <p:sldId id="274" r:id="rId10"/>
    <p:sldId id="261" r:id="rId11"/>
    <p:sldId id="263" r:id="rId12"/>
    <p:sldId id="287" r:id="rId13"/>
    <p:sldId id="288" r:id="rId14"/>
    <p:sldId id="286" r:id="rId15"/>
    <p:sldId id="277" r:id="rId16"/>
    <p:sldId id="278" r:id="rId17"/>
    <p:sldId id="279" r:id="rId18"/>
    <p:sldId id="282" r:id="rId19"/>
    <p:sldId id="283" r:id="rId20"/>
    <p:sldId id="280" r:id="rId21"/>
    <p:sldId id="289" r:id="rId22"/>
    <p:sldId id="284" r:id="rId2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5" autoAdjust="0"/>
    <p:restoredTop sz="77620" autoAdjust="0"/>
  </p:normalViewPr>
  <p:slideViewPr>
    <p:cSldViewPr>
      <p:cViewPr>
        <p:scale>
          <a:sx n="70" d="100"/>
          <a:sy n="70" d="100"/>
        </p:scale>
        <p:origin x="-2640" y="-9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61047-E26A-4306-A747-060F2C67822D}" type="datetimeFigureOut">
              <a:rPr lang="ru-RU" smtClean="0"/>
              <a:pPr/>
              <a:t>04.05.2017</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67258-6097-4BE8-9EEA-C473275E6BED}" type="slidenum">
              <a:rPr lang="ru-RU" smtClean="0"/>
              <a:pPr/>
              <a:t>‹#›</a:t>
            </a:fld>
            <a:endParaRPr lang="ru-RU"/>
          </a:p>
        </p:txBody>
      </p:sp>
    </p:spTree>
    <p:extLst>
      <p:ext uri="{BB962C8B-B14F-4D97-AF65-F5344CB8AC3E}">
        <p14:creationId xmlns:p14="http://schemas.microsoft.com/office/powerpoint/2010/main" val="91310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20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14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15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17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18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E067258-6097-4BE8-9EEA-C473275E6BED}" type="slidenum">
              <a:rPr lang="ru-RU" smtClean="0"/>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2290" name="Picture 2" descr="https://img-fotki.yandex.ru/get/15482/200418627.53/0_117363_a047e54a_ori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7224" y="428610"/>
            <a:ext cx="2357454" cy="3234929"/>
          </a:xfrm>
          <a:prstGeom prst="rect">
            <a:avLst/>
          </a:prstGeom>
          <a:noFill/>
        </p:spPr>
      </p:pic>
      <p:pic>
        <p:nvPicPr>
          <p:cNvPr id="12300" name="Picture 12" descr="http://fb.ru/misc/i/gallery/30534/817947.jpg"/>
          <p:cNvPicPr>
            <a:picLocks noChangeAspect="1" noChangeArrowheads="1"/>
          </p:cNvPicPr>
          <p:nvPr userDrawn="1"/>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4500530" y="3071798"/>
            <a:ext cx="4643470" cy="2071702"/>
          </a:xfrm>
          <a:prstGeom prst="rect">
            <a:avLst/>
          </a:prstGeom>
          <a:noFill/>
          <a:effectLst>
            <a:softEdge rad="635000"/>
          </a:effectLst>
        </p:spPr>
      </p:pic>
      <p:pic>
        <p:nvPicPr>
          <p:cNvPr id="12292" name="Picture 4" descr="http://lepotamira.ru/wp-content/uploads/2014/08/lepotamira_lepotamira_VOV9.jpg"/>
          <p:cNvPicPr>
            <a:picLocks noChangeAspect="1" noChangeArrowheads="1"/>
          </p:cNvPicPr>
          <p:nvPr userDrawn="1"/>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flipH="1">
            <a:off x="-1" y="1953008"/>
            <a:ext cx="5072066" cy="3190492"/>
          </a:xfrm>
          <a:prstGeom prst="rect">
            <a:avLst/>
          </a:prstGeom>
          <a:noFill/>
          <a:effectLst>
            <a:softEdge rad="635000"/>
          </a:effectLst>
        </p:spPr>
      </p:pic>
      <p:pic>
        <p:nvPicPr>
          <p:cNvPr id="14" name="Picture 2" descr="http://paint-net.ru/img5/img51/51109.jpg"/>
          <p:cNvPicPr>
            <a:picLocks noChangeAspect="1" noChangeArrowheads="1"/>
          </p:cNvPicPr>
          <p:nvPr userDrawn="1"/>
        </p:nvPicPr>
        <p:blipFill>
          <a:blip r:embed="rId5" cstate="email">
            <a:lum bright="-20000"/>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frame">
            <a:avLst>
              <a:gd name="adj1" fmla="val 8056"/>
            </a:avLst>
          </a:prstGeom>
          <a:noFill/>
          <a:scene3d>
            <a:camera prst="orthographicFront"/>
            <a:lightRig rig="threePt" dir="t"/>
          </a:scene3d>
          <a:sp3d>
            <a:bevelT prst="angle"/>
          </a:sp3d>
        </p:spPr>
      </p:pic>
      <p:pic>
        <p:nvPicPr>
          <p:cNvPr id="21" name="Picture 24" descr="https://img-fotki.yandex.ru/get/15514/200418627.55/0_11744c_4263087f_orig.png"/>
          <p:cNvPicPr>
            <a:picLocks noChangeAspect="1" noChangeArrowheads="1"/>
          </p:cNvPicPr>
          <p:nvPr userDrawn="1"/>
        </p:nvPicPr>
        <p:blipFill>
          <a:blip r:embed="rId6" cstate="email">
            <a:lum bright="-20000" contrast="10000"/>
            <a:extLst>
              <a:ext uri="{28A0092B-C50C-407E-A947-70E740481C1C}">
                <a14:useLocalDpi xmlns:a14="http://schemas.microsoft.com/office/drawing/2010/main"/>
              </a:ext>
            </a:extLst>
          </a:blip>
          <a:srcRect/>
          <a:stretch>
            <a:fillRect/>
          </a:stretch>
        </p:blipFill>
        <p:spPr bwMode="auto">
          <a:xfrm flipH="1">
            <a:off x="5143504" y="4411818"/>
            <a:ext cx="2147757" cy="731682"/>
          </a:xfrm>
          <a:prstGeom prst="rect">
            <a:avLst/>
          </a:prstGeom>
          <a:noFill/>
        </p:spPr>
      </p:pic>
      <p:pic>
        <p:nvPicPr>
          <p:cNvPr id="12316" name="Picture 28" descr="http://s4.pic4you.ru/y2014/04-11/24687/4323633.png"/>
          <p:cNvPicPr>
            <a:picLocks noChangeAspect="1" noChangeArrowheads="1"/>
          </p:cNvPicPr>
          <p:nvPr userDrawn="1"/>
        </p:nvPicPr>
        <p:blipFill>
          <a:blip r:embed="rId7" cstate="email">
            <a:lum bright="-10000"/>
            <a:extLst>
              <a:ext uri="{28A0092B-C50C-407E-A947-70E740481C1C}">
                <a14:useLocalDpi xmlns:a14="http://schemas.microsoft.com/office/drawing/2010/main"/>
              </a:ext>
            </a:extLst>
          </a:blip>
          <a:srcRect/>
          <a:stretch>
            <a:fillRect/>
          </a:stretch>
        </p:blipFill>
        <p:spPr bwMode="auto">
          <a:xfrm>
            <a:off x="3929058" y="3571882"/>
            <a:ext cx="1368037" cy="1428742"/>
          </a:xfrm>
          <a:prstGeom prst="rect">
            <a:avLst/>
          </a:prstGeom>
          <a:noFill/>
        </p:spPr>
      </p:pic>
      <p:pic>
        <p:nvPicPr>
          <p:cNvPr id="24" name="Picture 24" descr="https://img-fotki.yandex.ru/get/15514/200418627.55/0_11744c_4263087f_orig.png"/>
          <p:cNvPicPr>
            <a:picLocks noChangeAspect="1" noChangeArrowheads="1"/>
          </p:cNvPicPr>
          <p:nvPr userDrawn="1"/>
        </p:nvPicPr>
        <p:blipFill>
          <a:blip r:embed="rId8" cstate="email">
            <a:lum bright="-20000" contrast="10000"/>
            <a:extLst>
              <a:ext uri="{28A0092B-C50C-407E-A947-70E740481C1C}">
                <a14:useLocalDpi xmlns:a14="http://schemas.microsoft.com/office/drawing/2010/main"/>
              </a:ext>
            </a:extLst>
          </a:blip>
          <a:srcRect/>
          <a:stretch>
            <a:fillRect/>
          </a:stretch>
        </p:blipFill>
        <p:spPr bwMode="auto">
          <a:xfrm>
            <a:off x="1928794" y="4429138"/>
            <a:ext cx="2096916" cy="7143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00151"/>
            <a:ext cx="8229600" cy="3394472"/>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64290ADE-6149-4FA4-A52B-BB6DB6273BA8}" type="datetimeFigureOut">
              <a:rPr lang="ru-RU" smtClean="0"/>
              <a:pPr/>
              <a:t>04.05.2017</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621649BB-5F07-4FDD-BCFD-FA3CE4B1D4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64290ADE-6149-4FA4-A52B-BB6DB6273BA8}" type="datetimeFigureOut">
              <a:rPr lang="ru-RU" smtClean="0"/>
              <a:pPr/>
              <a:t>04.05.2017</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621649BB-5F07-4FDD-BCFD-FA3CE4B1D45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 name="Picture 2" descr="http://paint-net.ru/img5/img51/51109.jpg"/>
          <p:cNvPicPr>
            <a:picLocks noChangeAspect="1" noChangeArrowheads="1"/>
          </p:cNvPicPr>
          <p:nvPr userDrawn="1"/>
        </p:nvPicPr>
        <p:blipFill>
          <a:blip r:embed="rId2" cstate="email">
            <a:lum bright="-20000"/>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frame">
            <a:avLst>
              <a:gd name="adj1" fmla="val 8056"/>
            </a:avLst>
          </a:prstGeom>
          <a:noFill/>
          <a:scene3d>
            <a:camera prst="orthographicFront"/>
            <a:lightRig rig="threePt" dir="t"/>
          </a:scene3d>
          <a:sp3d>
            <a:bevelT prst="angle"/>
          </a:sp3d>
        </p:spPr>
      </p:pic>
      <p:pic>
        <p:nvPicPr>
          <p:cNvPr id="3" name="Picture 2" descr="https://img-fotki.yandex.ru/get/15482/200418627.53/0_117363_a047e54a_orig.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00826" y="1643056"/>
            <a:ext cx="2214578" cy="3038873"/>
          </a:xfrm>
          <a:prstGeom prst="rect">
            <a:avLst/>
          </a:prstGeom>
          <a:noFill/>
        </p:spPr>
      </p:pic>
      <p:pic>
        <p:nvPicPr>
          <p:cNvPr id="5" name="Picture 24" descr="https://img-fotki.yandex.ru/get/15514/200418627.55/0_11744c_4263087f_orig.png"/>
          <p:cNvPicPr>
            <a:picLocks noChangeAspect="1" noChangeArrowheads="1"/>
          </p:cNvPicPr>
          <p:nvPr userDrawn="1"/>
        </p:nvPicPr>
        <p:blipFill>
          <a:blip r:embed="rId4" cstate="email">
            <a:lum bright="-20000" contrast="10000"/>
            <a:extLst>
              <a:ext uri="{28A0092B-C50C-407E-A947-70E740481C1C}">
                <a14:useLocalDpi xmlns:a14="http://schemas.microsoft.com/office/drawing/2010/main"/>
              </a:ext>
            </a:extLst>
          </a:blip>
          <a:srcRect/>
          <a:stretch>
            <a:fillRect/>
          </a:stretch>
        </p:blipFill>
        <p:spPr bwMode="auto">
          <a:xfrm>
            <a:off x="6286512" y="4359273"/>
            <a:ext cx="2659186" cy="784227"/>
          </a:xfrm>
          <a:prstGeom prst="rect">
            <a:avLst/>
          </a:prstGeom>
          <a:noFill/>
        </p:spPr>
      </p:pic>
      <p:pic>
        <p:nvPicPr>
          <p:cNvPr id="6" name="Picture 24" descr="https://img-fotki.yandex.ru/get/15514/200418627.55/0_11744c_4263087f_orig.png"/>
          <p:cNvPicPr>
            <a:picLocks noChangeAspect="1" noChangeArrowheads="1"/>
          </p:cNvPicPr>
          <p:nvPr userDrawn="1"/>
        </p:nvPicPr>
        <p:blipFill>
          <a:blip r:embed="rId5" cstate="email">
            <a:lum bright="-20000" contrast="10000"/>
            <a:extLst>
              <a:ext uri="{28A0092B-C50C-407E-A947-70E740481C1C}">
                <a14:useLocalDpi xmlns:a14="http://schemas.microsoft.com/office/drawing/2010/main"/>
              </a:ext>
            </a:extLst>
          </a:blip>
          <a:srcRect/>
          <a:stretch>
            <a:fillRect/>
          </a:stretch>
        </p:blipFill>
        <p:spPr bwMode="auto">
          <a:xfrm flipH="1">
            <a:off x="1214413" y="4357700"/>
            <a:ext cx="2664521" cy="785800"/>
          </a:xfrm>
          <a:prstGeom prst="rect">
            <a:avLst/>
          </a:prstGeom>
          <a:noFill/>
        </p:spPr>
      </p:pic>
      <p:pic>
        <p:nvPicPr>
          <p:cNvPr id="4" name="Picture 28" descr="http://s4.pic4you.ru/y2014/04-11/24687/4323633.png"/>
          <p:cNvPicPr>
            <a:picLocks noChangeAspect="1" noChangeArrowheads="1"/>
          </p:cNvPicPr>
          <p:nvPr userDrawn="1"/>
        </p:nvPicPr>
        <p:blipFill>
          <a:blip r:embed="rId6" cstate="email">
            <a:lum bright="-10000"/>
            <a:extLst>
              <a:ext uri="{28A0092B-C50C-407E-A947-70E740481C1C}">
                <a14:useLocalDpi xmlns:a14="http://schemas.microsoft.com/office/drawing/2010/main"/>
              </a:ext>
            </a:extLst>
          </a:blip>
          <a:srcRect/>
          <a:stretch>
            <a:fillRect/>
          </a:stretch>
        </p:blipFill>
        <p:spPr bwMode="auto">
          <a:xfrm>
            <a:off x="142844" y="3714758"/>
            <a:ext cx="1285884" cy="134294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7" name="Picture 2" descr="http://paint-net.ru/img5/img51/51109.jpg"/>
          <p:cNvPicPr>
            <a:picLocks noChangeAspect="1" noChangeArrowheads="1"/>
          </p:cNvPicPr>
          <p:nvPr userDrawn="1"/>
        </p:nvPicPr>
        <p:blipFill>
          <a:blip r:embed="rId2" cstate="email">
            <a:lum bright="-20000"/>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frame">
            <a:avLst>
              <a:gd name="adj1" fmla="val 8056"/>
            </a:avLst>
          </a:prstGeom>
          <a:noFill/>
          <a:scene3d>
            <a:camera prst="orthographicFront"/>
            <a:lightRig rig="threePt" dir="t"/>
          </a:scene3d>
          <a:sp3d>
            <a:bevelT prst="angle"/>
          </a:sp3d>
        </p:spPr>
      </p:pic>
      <p:pic>
        <p:nvPicPr>
          <p:cNvPr id="8" name="Picture 4" descr="http://lepotamira.ru/wp-content/uploads/2014/08/lepotamira_lepotamira_VOV9.jpg"/>
          <p:cNvPicPr>
            <a:picLocks noChangeAspect="1" noChangeArrowheads="1"/>
          </p:cNvPicPr>
          <p:nvPr userDrawn="1"/>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4844928" y="2428874"/>
            <a:ext cx="4315561" cy="2714626"/>
          </a:xfrm>
          <a:prstGeom prst="rect">
            <a:avLst/>
          </a:prstGeom>
          <a:noFill/>
          <a:effectLst>
            <a:softEdge rad="635000"/>
          </a:effectLst>
        </p:spPr>
      </p:pic>
      <p:pic>
        <p:nvPicPr>
          <p:cNvPr id="9" name="Picture 28" descr="http://s4.pic4you.ru/y2014/04-11/24687/4323633.png"/>
          <p:cNvPicPr>
            <a:picLocks noChangeAspect="1" noChangeArrowheads="1"/>
          </p:cNvPicPr>
          <p:nvPr userDrawn="1"/>
        </p:nvPicPr>
        <p:blipFill>
          <a:blip r:embed="rId4" cstate="email">
            <a:lum bright="-10000"/>
            <a:extLst>
              <a:ext uri="{28A0092B-C50C-407E-A947-70E740481C1C}">
                <a14:useLocalDpi xmlns:a14="http://schemas.microsoft.com/office/drawing/2010/main"/>
              </a:ext>
            </a:extLst>
          </a:blip>
          <a:srcRect/>
          <a:stretch>
            <a:fillRect/>
          </a:stretch>
        </p:blipFill>
        <p:spPr bwMode="auto">
          <a:xfrm>
            <a:off x="7786710" y="142858"/>
            <a:ext cx="1143008" cy="1193728"/>
          </a:xfrm>
          <a:prstGeom prst="rect">
            <a:avLst/>
          </a:prstGeom>
          <a:noFill/>
        </p:spPr>
      </p:pic>
      <p:pic>
        <p:nvPicPr>
          <p:cNvPr id="10" name="Picture 24" descr="https://img-fotki.yandex.ru/get/15514/200418627.55/0_11744c_4263087f_orig.png"/>
          <p:cNvPicPr>
            <a:picLocks noChangeAspect="1" noChangeArrowheads="1"/>
          </p:cNvPicPr>
          <p:nvPr userDrawn="1"/>
        </p:nvPicPr>
        <p:blipFill>
          <a:blip r:embed="rId5" cstate="email">
            <a:lum bright="-20000" contrast="10000"/>
            <a:extLst>
              <a:ext uri="{28A0092B-C50C-407E-A947-70E740481C1C}">
                <a14:useLocalDpi xmlns:a14="http://schemas.microsoft.com/office/drawing/2010/main"/>
              </a:ext>
            </a:extLst>
          </a:blip>
          <a:srcRect/>
          <a:stretch>
            <a:fillRect/>
          </a:stretch>
        </p:blipFill>
        <p:spPr bwMode="auto">
          <a:xfrm rot="16200000" flipH="1" flipV="1">
            <a:off x="7148086" y="2210241"/>
            <a:ext cx="2824651" cy="833024"/>
          </a:xfrm>
          <a:prstGeom prst="rect">
            <a:avLst/>
          </a:prstGeom>
          <a:noFill/>
        </p:spPr>
      </p:pic>
      <p:pic>
        <p:nvPicPr>
          <p:cNvPr id="11" name="Picture 24" descr="https://img-fotki.yandex.ru/get/15514/200418627.55/0_11744c_4263087f_orig.png"/>
          <p:cNvPicPr>
            <a:picLocks noChangeAspect="1" noChangeArrowheads="1"/>
          </p:cNvPicPr>
          <p:nvPr userDrawn="1"/>
        </p:nvPicPr>
        <p:blipFill>
          <a:blip r:embed="rId6" cstate="email">
            <a:lum bright="-20000" contrast="10000"/>
            <a:extLst>
              <a:ext uri="{28A0092B-C50C-407E-A947-70E740481C1C}">
                <a14:useLocalDpi xmlns:a14="http://schemas.microsoft.com/office/drawing/2010/main"/>
              </a:ext>
            </a:extLst>
          </a:blip>
          <a:srcRect/>
          <a:stretch>
            <a:fillRect/>
          </a:stretch>
        </p:blipFill>
        <p:spPr bwMode="auto">
          <a:xfrm flipH="1">
            <a:off x="142844" y="4429138"/>
            <a:ext cx="3327006" cy="72771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8" name="Picture 2" descr="http://paint-net.ru/img5/img51/51109.jpg"/>
          <p:cNvPicPr>
            <a:picLocks noChangeAspect="1" noChangeArrowheads="1"/>
          </p:cNvPicPr>
          <p:nvPr userDrawn="1"/>
        </p:nvPicPr>
        <p:blipFill>
          <a:blip r:embed="rId2" cstate="email">
            <a:lum bright="-20000"/>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frame">
            <a:avLst>
              <a:gd name="adj1" fmla="val 8056"/>
            </a:avLst>
          </a:prstGeom>
          <a:noFill/>
          <a:scene3d>
            <a:camera prst="orthographicFront"/>
            <a:lightRig rig="threePt" dir="t"/>
          </a:scene3d>
          <a:sp3d>
            <a:bevelT prst="angle"/>
          </a:sp3d>
        </p:spPr>
      </p:pic>
      <p:pic>
        <p:nvPicPr>
          <p:cNvPr id="9" name="Picture 12" descr="http://fb.ru/misc/i/gallery/30534/817947.jpg"/>
          <p:cNvPicPr>
            <a:picLocks noChangeAspect="1" noChangeArrowheads="1"/>
          </p:cNvPicPr>
          <p:nvPr userDrawn="1"/>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0" y="3143254"/>
            <a:ext cx="4483310" cy="2000246"/>
          </a:xfrm>
          <a:prstGeom prst="rect">
            <a:avLst/>
          </a:prstGeom>
          <a:noFill/>
          <a:effectLst>
            <a:softEdge rad="635000"/>
          </a:effectLst>
        </p:spPr>
      </p:pic>
      <p:pic>
        <p:nvPicPr>
          <p:cNvPr id="11" name="Picture 24" descr="https://img-fotki.yandex.ru/get/15514/200418627.55/0_11744c_4263087f_orig.png"/>
          <p:cNvPicPr>
            <a:picLocks noChangeAspect="1" noChangeArrowheads="1"/>
          </p:cNvPicPr>
          <p:nvPr userDrawn="1"/>
        </p:nvPicPr>
        <p:blipFill>
          <a:blip r:embed="rId4" cstate="email">
            <a:lum bright="-20000" contrast="10000"/>
            <a:extLst>
              <a:ext uri="{28A0092B-C50C-407E-A947-70E740481C1C}">
                <a14:useLocalDpi xmlns:a14="http://schemas.microsoft.com/office/drawing/2010/main"/>
              </a:ext>
            </a:extLst>
          </a:blip>
          <a:srcRect/>
          <a:stretch>
            <a:fillRect/>
          </a:stretch>
        </p:blipFill>
        <p:spPr bwMode="auto">
          <a:xfrm rot="16200000" flipH="1">
            <a:off x="-977469" y="2334741"/>
            <a:ext cx="2955006" cy="714380"/>
          </a:xfrm>
          <a:prstGeom prst="rect">
            <a:avLst/>
          </a:prstGeom>
          <a:noFill/>
        </p:spPr>
      </p:pic>
      <p:pic>
        <p:nvPicPr>
          <p:cNvPr id="10" name="Picture 28" descr="http://s4.pic4you.ru/y2014/04-11/24687/4323633.png"/>
          <p:cNvPicPr>
            <a:picLocks noChangeAspect="1" noChangeArrowheads="1"/>
          </p:cNvPicPr>
          <p:nvPr userDrawn="1"/>
        </p:nvPicPr>
        <p:blipFill>
          <a:blip r:embed="rId5" cstate="email">
            <a:lum bright="-10000"/>
            <a:extLst>
              <a:ext uri="{28A0092B-C50C-407E-A947-70E740481C1C}">
                <a14:useLocalDpi xmlns:a14="http://schemas.microsoft.com/office/drawing/2010/main"/>
              </a:ext>
            </a:extLst>
          </a:blip>
          <a:srcRect/>
          <a:stretch>
            <a:fillRect/>
          </a:stretch>
        </p:blipFill>
        <p:spPr bwMode="auto">
          <a:xfrm>
            <a:off x="71406" y="142858"/>
            <a:ext cx="1143008" cy="1193728"/>
          </a:xfrm>
          <a:prstGeom prst="rect">
            <a:avLst/>
          </a:prstGeom>
          <a:noFill/>
        </p:spPr>
      </p:pic>
      <p:pic>
        <p:nvPicPr>
          <p:cNvPr id="12" name="Picture 24" descr="https://img-fotki.yandex.ru/get/15514/200418627.55/0_11744c_4263087f_orig.png"/>
          <p:cNvPicPr>
            <a:picLocks noChangeAspect="1" noChangeArrowheads="1"/>
          </p:cNvPicPr>
          <p:nvPr userDrawn="1"/>
        </p:nvPicPr>
        <p:blipFill>
          <a:blip r:embed="rId6" cstate="email">
            <a:lum bright="-20000" contrast="10000"/>
            <a:extLst>
              <a:ext uri="{28A0092B-C50C-407E-A947-70E740481C1C}">
                <a14:useLocalDpi xmlns:a14="http://schemas.microsoft.com/office/drawing/2010/main"/>
              </a:ext>
            </a:extLst>
          </a:blip>
          <a:srcRect/>
          <a:stretch>
            <a:fillRect/>
          </a:stretch>
        </p:blipFill>
        <p:spPr bwMode="auto">
          <a:xfrm>
            <a:off x="5766951" y="4357700"/>
            <a:ext cx="3250431" cy="7858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pic>
        <p:nvPicPr>
          <p:cNvPr id="10" name="Picture 2" descr="http://paint-net.ru/img5/img51/51109.jpg"/>
          <p:cNvPicPr>
            <a:picLocks noChangeAspect="1" noChangeArrowheads="1"/>
          </p:cNvPicPr>
          <p:nvPr userDrawn="1"/>
        </p:nvPicPr>
        <p:blipFill>
          <a:blip r:embed="rId2" cstate="email">
            <a:lum bright="-20000"/>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frame">
            <a:avLst>
              <a:gd name="adj1" fmla="val 8056"/>
            </a:avLst>
          </a:prstGeom>
          <a:noFill/>
          <a:scene3d>
            <a:camera prst="orthographicFront"/>
            <a:lightRig rig="threePt" dir="t"/>
          </a:scene3d>
          <a:sp3d>
            <a:bevelT prst="angle"/>
          </a:sp3d>
        </p:spPr>
      </p:pic>
      <p:pic>
        <p:nvPicPr>
          <p:cNvPr id="13" name="Picture 28" descr="http://s4.pic4you.ru/y2014/04-11/24687/4323633.png"/>
          <p:cNvPicPr>
            <a:picLocks noChangeAspect="1" noChangeArrowheads="1"/>
          </p:cNvPicPr>
          <p:nvPr userDrawn="1"/>
        </p:nvPicPr>
        <p:blipFill>
          <a:blip r:embed="rId3" cstate="email">
            <a:lum bright="-10000"/>
            <a:extLst>
              <a:ext uri="{28A0092B-C50C-407E-A947-70E740481C1C}">
                <a14:useLocalDpi xmlns:a14="http://schemas.microsoft.com/office/drawing/2010/main"/>
              </a:ext>
            </a:extLst>
          </a:blip>
          <a:srcRect/>
          <a:stretch>
            <a:fillRect/>
          </a:stretch>
        </p:blipFill>
        <p:spPr bwMode="auto">
          <a:xfrm>
            <a:off x="3929058" y="3643320"/>
            <a:ext cx="1368037" cy="1428742"/>
          </a:xfrm>
          <a:prstGeom prst="rect">
            <a:avLst/>
          </a:prstGeom>
          <a:noFill/>
        </p:spPr>
      </p:pic>
      <p:pic>
        <p:nvPicPr>
          <p:cNvPr id="14" name="Picture 24" descr="https://img-fotki.yandex.ru/get/15514/200418627.55/0_11744c_4263087f_orig.png"/>
          <p:cNvPicPr>
            <a:picLocks noChangeAspect="1" noChangeArrowheads="1"/>
          </p:cNvPicPr>
          <p:nvPr userDrawn="1"/>
        </p:nvPicPr>
        <p:blipFill>
          <a:blip r:embed="rId4" cstate="email">
            <a:lum bright="-20000" contrast="10000"/>
            <a:extLst>
              <a:ext uri="{28A0092B-C50C-407E-A947-70E740481C1C}">
                <a14:useLocalDpi xmlns:a14="http://schemas.microsoft.com/office/drawing/2010/main"/>
              </a:ext>
            </a:extLst>
          </a:blip>
          <a:srcRect/>
          <a:stretch>
            <a:fillRect/>
          </a:stretch>
        </p:blipFill>
        <p:spPr bwMode="auto">
          <a:xfrm flipH="1">
            <a:off x="5143503" y="4286262"/>
            <a:ext cx="2516310" cy="857238"/>
          </a:xfrm>
          <a:prstGeom prst="rect">
            <a:avLst/>
          </a:prstGeom>
          <a:noFill/>
        </p:spPr>
      </p:pic>
      <p:pic>
        <p:nvPicPr>
          <p:cNvPr id="15" name="Picture 24" descr="https://img-fotki.yandex.ru/get/15514/200418627.55/0_11744c_4263087f_orig.png"/>
          <p:cNvPicPr>
            <a:picLocks noChangeAspect="1" noChangeArrowheads="1"/>
          </p:cNvPicPr>
          <p:nvPr userDrawn="1"/>
        </p:nvPicPr>
        <p:blipFill>
          <a:blip r:embed="rId5" cstate="email">
            <a:lum bright="-20000" contrast="10000"/>
            <a:extLst>
              <a:ext uri="{28A0092B-C50C-407E-A947-70E740481C1C}">
                <a14:useLocalDpi xmlns:a14="http://schemas.microsoft.com/office/drawing/2010/main"/>
              </a:ext>
            </a:extLst>
          </a:blip>
          <a:srcRect/>
          <a:stretch>
            <a:fillRect/>
          </a:stretch>
        </p:blipFill>
        <p:spPr bwMode="auto">
          <a:xfrm>
            <a:off x="1509400" y="4286262"/>
            <a:ext cx="2516310" cy="85723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http://paint-net.ru/img5/img51/51109.jpg"/>
          <p:cNvPicPr>
            <a:picLocks noChangeAspect="1" noChangeArrowheads="1"/>
          </p:cNvPicPr>
          <p:nvPr userDrawn="1"/>
        </p:nvPicPr>
        <p:blipFill>
          <a:blip r:embed="rId2" cstate="email">
            <a:lum bright="-20000"/>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frame">
            <a:avLst>
              <a:gd name="adj1" fmla="val 8056"/>
            </a:avLst>
          </a:prstGeom>
          <a:noFill/>
          <a:scene3d>
            <a:camera prst="orthographicFront"/>
            <a:lightRig rig="threePt" dir="t"/>
          </a:scene3d>
          <a:sp3d>
            <a:bevelT prst="angle"/>
          </a:sp3d>
        </p:spPr>
      </p:pic>
      <p:pic>
        <p:nvPicPr>
          <p:cNvPr id="7" name="Picture 24" descr="https://img-fotki.yandex.ru/get/15514/200418627.55/0_11744c_4263087f_orig.png"/>
          <p:cNvPicPr>
            <a:picLocks noChangeAspect="1" noChangeArrowheads="1"/>
          </p:cNvPicPr>
          <p:nvPr userDrawn="1"/>
        </p:nvPicPr>
        <p:blipFill>
          <a:blip r:embed="rId3" cstate="email">
            <a:lum bright="-20000" contrast="10000"/>
            <a:extLst>
              <a:ext uri="{28A0092B-C50C-407E-A947-70E740481C1C}">
                <a14:useLocalDpi xmlns:a14="http://schemas.microsoft.com/office/drawing/2010/main"/>
              </a:ext>
            </a:extLst>
          </a:blip>
          <a:srcRect/>
          <a:stretch>
            <a:fillRect/>
          </a:stretch>
        </p:blipFill>
        <p:spPr bwMode="auto">
          <a:xfrm rot="5400000">
            <a:off x="6869813" y="1988449"/>
            <a:ext cx="3214710" cy="1095164"/>
          </a:xfrm>
          <a:prstGeom prst="rect">
            <a:avLst/>
          </a:prstGeom>
          <a:noFill/>
        </p:spPr>
      </p:pic>
      <p:pic>
        <p:nvPicPr>
          <p:cNvPr id="8" name="Picture 24" descr="https://img-fotki.yandex.ru/get/15514/200418627.55/0_11744c_4263087f_orig.png"/>
          <p:cNvPicPr>
            <a:picLocks noChangeAspect="1" noChangeArrowheads="1"/>
          </p:cNvPicPr>
          <p:nvPr userDrawn="1"/>
        </p:nvPicPr>
        <p:blipFill>
          <a:blip r:embed="rId4" cstate="email">
            <a:lum bright="-20000" contrast="10000"/>
            <a:extLst>
              <a:ext uri="{28A0092B-C50C-407E-A947-70E740481C1C}">
                <a14:useLocalDpi xmlns:a14="http://schemas.microsoft.com/office/drawing/2010/main"/>
              </a:ext>
            </a:extLst>
          </a:blip>
          <a:srcRect/>
          <a:stretch>
            <a:fillRect/>
          </a:stretch>
        </p:blipFill>
        <p:spPr bwMode="auto">
          <a:xfrm rot="5400000" flipV="1">
            <a:off x="-1036924" y="1965600"/>
            <a:ext cx="3145400" cy="1071552"/>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2" descr="http://paint-net.ru/img5/img51/51109.jpg"/>
          <p:cNvPicPr>
            <a:picLocks noChangeAspect="1" noChangeArrowheads="1"/>
          </p:cNvPicPr>
          <p:nvPr userDrawn="1"/>
        </p:nvPicPr>
        <p:blipFill>
          <a:blip r:embed="rId2" cstate="email">
            <a:lum bright="-20000"/>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frame">
            <a:avLst>
              <a:gd name="adj1" fmla="val 8056"/>
            </a:avLst>
          </a:prstGeom>
          <a:noFill/>
          <a:scene3d>
            <a:camera prst="orthographicFront"/>
            <a:lightRig rig="threePt" dir="t"/>
          </a:scene3d>
          <a:sp3d>
            <a:bevelT prst="angle"/>
          </a:sp3d>
        </p:spPr>
      </p:pic>
      <p:pic>
        <p:nvPicPr>
          <p:cNvPr id="7" name="Picture 24" descr="https://img-fotki.yandex.ru/get/15514/200418627.55/0_11744c_4263087f_orig.png"/>
          <p:cNvPicPr>
            <a:picLocks noChangeAspect="1" noChangeArrowheads="1"/>
          </p:cNvPicPr>
          <p:nvPr userDrawn="1"/>
        </p:nvPicPr>
        <p:blipFill>
          <a:blip r:embed="rId3" cstate="email">
            <a:lum bright="-20000" contrast="10000"/>
            <a:extLst>
              <a:ext uri="{28A0092B-C50C-407E-A947-70E740481C1C}">
                <a14:useLocalDpi xmlns:a14="http://schemas.microsoft.com/office/drawing/2010/main"/>
              </a:ext>
            </a:extLst>
          </a:blip>
          <a:srcRect/>
          <a:stretch>
            <a:fillRect/>
          </a:stretch>
        </p:blipFill>
        <p:spPr bwMode="auto">
          <a:xfrm flipV="1">
            <a:off x="4643438" y="4071948"/>
            <a:ext cx="4074094" cy="1071552"/>
          </a:xfrm>
          <a:prstGeom prst="rect">
            <a:avLst/>
          </a:prstGeom>
          <a:noFill/>
        </p:spPr>
      </p:pic>
      <p:pic>
        <p:nvPicPr>
          <p:cNvPr id="8" name="Picture 24" descr="https://img-fotki.yandex.ru/get/15514/200418627.55/0_11744c_4263087f_orig.png"/>
          <p:cNvPicPr>
            <a:picLocks noChangeAspect="1" noChangeArrowheads="1"/>
          </p:cNvPicPr>
          <p:nvPr userDrawn="1"/>
        </p:nvPicPr>
        <p:blipFill>
          <a:blip r:embed="rId3" cstate="email">
            <a:lum bright="-20000" contrast="10000"/>
            <a:extLst>
              <a:ext uri="{28A0092B-C50C-407E-A947-70E740481C1C}">
                <a14:useLocalDpi xmlns:a14="http://schemas.microsoft.com/office/drawing/2010/main"/>
              </a:ext>
            </a:extLst>
          </a:blip>
          <a:srcRect/>
          <a:stretch>
            <a:fillRect/>
          </a:stretch>
        </p:blipFill>
        <p:spPr bwMode="auto">
          <a:xfrm rot="5400000">
            <a:off x="6571854" y="2215238"/>
            <a:ext cx="4073021" cy="1071270"/>
          </a:xfrm>
          <a:prstGeom prst="rect">
            <a:avLst/>
          </a:prstGeom>
          <a:noFill/>
        </p:spPr>
      </p:pic>
      <p:pic>
        <p:nvPicPr>
          <p:cNvPr id="6" name="Picture 28" descr="http://s4.pic4you.ru/y2014/04-11/24687/4323633.png"/>
          <p:cNvPicPr>
            <a:picLocks noChangeAspect="1" noChangeArrowheads="1"/>
          </p:cNvPicPr>
          <p:nvPr userDrawn="1"/>
        </p:nvPicPr>
        <p:blipFill>
          <a:blip r:embed="rId4" cstate="email">
            <a:lum bright="-10000"/>
            <a:extLst>
              <a:ext uri="{28A0092B-C50C-407E-A947-70E740481C1C}">
                <a14:useLocalDpi xmlns:a14="http://schemas.microsoft.com/office/drawing/2010/main"/>
              </a:ext>
            </a:extLst>
          </a:blip>
          <a:srcRect/>
          <a:stretch>
            <a:fillRect/>
          </a:stretch>
        </p:blipFill>
        <p:spPr bwMode="auto">
          <a:xfrm>
            <a:off x="7200030" y="3143254"/>
            <a:ext cx="1801126" cy="188104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pic>
        <p:nvPicPr>
          <p:cNvPr id="8" name="Picture 2" descr="http://paint-net.ru/img5/img51/51109.jpg"/>
          <p:cNvPicPr>
            <a:picLocks noChangeAspect="1" noChangeArrowheads="1"/>
          </p:cNvPicPr>
          <p:nvPr userDrawn="1"/>
        </p:nvPicPr>
        <p:blipFill>
          <a:blip r:embed="rId2" cstate="email">
            <a:lum bright="-20000"/>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frame">
            <a:avLst>
              <a:gd name="adj1" fmla="val 8056"/>
            </a:avLst>
          </a:prstGeom>
          <a:noFill/>
          <a:scene3d>
            <a:camera prst="orthographicFront"/>
            <a:lightRig rig="threePt" dir="t"/>
          </a:scene3d>
          <a:sp3d>
            <a:bevelT prst="angle"/>
          </a:sp3d>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64290ADE-6149-4FA4-A52B-BB6DB6273BA8}" type="datetimeFigureOut">
              <a:rPr lang="ru-RU" smtClean="0"/>
              <a:pPr/>
              <a:t>04.05.2017</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621649BB-5F07-4FDD-BCFD-FA3CE4B1D45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2" descr="http://paint-net.ru/img5/img51/51109.jp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rot="5400000">
            <a:off x="2000041" y="-2000044"/>
            <a:ext cx="5143913" cy="914400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A4%D0%B5%D0%B2%D1%80%D0%B0%D0%BB%D1%8C" TargetMode="External"/><Relationship Id="rId13" Type="http://schemas.openxmlformats.org/officeDocument/2006/relationships/hyperlink" Target="https://ru.wikipedia.org/wiki/1945_%D0%B3%D0%BE%D0%B4" TargetMode="External"/><Relationship Id="rId18" Type="http://schemas.openxmlformats.org/officeDocument/2006/relationships/hyperlink" Target="https://ru.wikipedia.org/wiki/%D0%9C%D0%B5%D0%B4%D0%B0%D0%BB%D1%8C_%C2%AB%D0%97%D0%BE%D0%BB%D0%BE%D1%82%D0%B0%D1%8F_%D0%97%D0%B2%D0%B5%D0%B7%D0%B4%D0%B0%C2%BB_(%D0%A1%D0%A1%D0%A1%D0%A0)" TargetMode="External"/><Relationship Id="rId3" Type="http://schemas.openxmlformats.org/officeDocument/2006/relationships/hyperlink" Target="https://ru.wikipedia.org/wiki/1922_%D0%B3%D0%BE%D0%B4" TargetMode="External"/><Relationship Id="rId21" Type="http://schemas.openxmlformats.org/officeDocument/2006/relationships/hyperlink" Target="https://ru.wikipedia.org/wiki/5_%D0%BC%D0%B0%D1%8F" TargetMode="External"/><Relationship Id="rId7" Type="http://schemas.openxmlformats.org/officeDocument/2006/relationships/hyperlink" Target="https://ru.wikipedia.org/wiki/%D0%A5%D0%B0%D0%B1%D0%B0%D1%80%D0%BE%D0%B2%D1%81%D0%BA%D0%B8%D0%B9_%D0%BA%D1%80%D0%B0%D0%B9" TargetMode="External"/><Relationship Id="rId12" Type="http://schemas.openxmlformats.org/officeDocument/2006/relationships/hyperlink" Target="https://ru.wikipedia.org/wiki/%D0%90%D0%BF%D1%80%D0%B5%D0%BB%D1%8C" TargetMode="External"/><Relationship Id="rId17" Type="http://schemas.openxmlformats.org/officeDocument/2006/relationships/hyperlink" Target="https://ru.wikipedia.org/wiki/%D0%9E%D1%80%D0%B4%D0%B5%D0%BD_%D0%9B%D0%B5%D0%BD%D0%B8%D0%BD%D0%B0" TargetMode="External"/><Relationship Id="rId2" Type="http://schemas.openxmlformats.org/officeDocument/2006/relationships/hyperlink" Target="https://ru.wikipedia.org/wiki/15_%D0%BE%D0%BA%D1%82%D1%8F%D0%B1%D1%80%D1%8F" TargetMode="External"/><Relationship Id="rId16" Type="http://schemas.openxmlformats.org/officeDocument/2006/relationships/hyperlink" Target="https://ru.wikipedia.org/wiki/%D0%93%D0%B5%D1%80%D0%BE%D0%B9_%D0%A1%D0%BE%D0%B2%D0%B5%D1%82%D1%81%D0%BA%D0%BE%D0%B3%D0%BE_%D0%A1%D0%BE%D1%8E%D0%B7%D0%B0" TargetMode="External"/><Relationship Id="rId20" Type="http://schemas.openxmlformats.org/officeDocument/2006/relationships/hyperlink" Target="https://ru.wikipedia.org/wiki/%D0%94%D0%B5%D0%BC%D0%BE%D0%B1%D0%B8%D0%BB%D0%B8%D0%B7%D0%B0%D1%86%D0%B8%D1%8F" TargetMode="External"/><Relationship Id="rId1" Type="http://schemas.openxmlformats.org/officeDocument/2006/relationships/slideLayout" Target="../slideLayouts/slideLayout6.xml"/><Relationship Id="rId6" Type="http://schemas.openxmlformats.org/officeDocument/2006/relationships/hyperlink" Target="https://ru.wikipedia.org/wiki/%D0%95%D0%B2%D1%80%D0%B5%D0%B9%D1%81%D0%BA%D0%B0%D1%8F_%D0%B0%D0%B2%D1%82%D0%BE%D0%BD%D0%BE%D0%BC%D0%BD%D0%B0%D1%8F_%D0%BE%D0%B1%D0%BB%D0%B0%D1%81%D1%82%D1%8C" TargetMode="External"/><Relationship Id="rId11" Type="http://schemas.openxmlformats.org/officeDocument/2006/relationships/hyperlink" Target="https://ru.wikipedia.org/wiki/%D0%91%D1%80%D0%B0%D0%BD%D0%B4%D0%B5%D0%BD%D0%B1%D1%83%D1%80%D0%B3" TargetMode="External"/><Relationship Id="rId5" Type="http://schemas.openxmlformats.org/officeDocument/2006/relationships/hyperlink" Target="https://ru.wikipedia.org/wiki/%D0%A1%D0%BC%D0%B8%D0%B4%D0%BE%D0%B2%D0%B8%D1%87%D1%81%D0%BA%D0%B8%D0%B9_%D1%80%D0%B0%D0%B9%D0%BE%D0%BD" TargetMode="External"/><Relationship Id="rId15" Type="http://schemas.openxmlformats.org/officeDocument/2006/relationships/hyperlink" Target="https://ru.wikipedia.org/wiki/31_%D0%BC%D0%B0%D1%8F" TargetMode="External"/><Relationship Id="rId23" Type="http://schemas.openxmlformats.org/officeDocument/2006/relationships/hyperlink" Target="https://ru.wikipedia.org/wiki/%D0%A5%D0%B0%D0%B1%D0%B0%D1%80%D0%BE%D0%B2%D1%81%D0%BA" TargetMode="External"/><Relationship Id="rId10" Type="http://schemas.openxmlformats.org/officeDocument/2006/relationships/hyperlink" Target="https://ru.wikipedia.org/wiki/%D0%9A%D1%80%D0%B0%D1%81%D0%BD%D0%B0%D1%8F_%D0%90%D1%80%D0%BC%D0%B8%D1%8F" TargetMode="External"/><Relationship Id="rId19" Type="http://schemas.openxmlformats.org/officeDocument/2006/relationships/hyperlink" Target="https://ru.wikipedia.org/wiki/1947_%D0%B3%D0%BE%D0%B4" TargetMode="External"/><Relationship Id="rId4" Type="http://schemas.openxmlformats.org/officeDocument/2006/relationships/hyperlink" Target="https://ru.wikipedia.org/wiki/%D0%92%D0%BE%D0%BB%D0%BE%D1%87%D0%B0%D0%B5%D0%B2%D0%BA%D0%B0-1" TargetMode="External"/><Relationship Id="rId9" Type="http://schemas.openxmlformats.org/officeDocument/2006/relationships/hyperlink" Target="https://ru.wikipedia.org/wiki/1942_%D0%B3%D0%BE%D0%B4" TargetMode="External"/><Relationship Id="rId14" Type="http://schemas.openxmlformats.org/officeDocument/2006/relationships/hyperlink" Target="https://ru.wikipedia.org/wiki/%D0%92%D0%B5%D1%80%D1%85%D0%BE%D0%B2%D0%BD%D1%8B%D0%B9_%D1%81%D0%BE%D0%B2%D0%B5%D1%82_%D0%A1%D0%A1%D0%A1%D0%A0" TargetMode="External"/><Relationship Id="rId22" Type="http://schemas.openxmlformats.org/officeDocument/2006/relationships/hyperlink" Target="https://ru.wikipedia.org/wiki/1992_%D0%B3%D0%BE%D0%B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едаль «Золотая Звезда» (СССР).png"/>
          <p:cNvPicPr>
            <a:picLocks noChangeAspect="1" noChangeArrowheads="1"/>
          </p:cNvPicPr>
          <p:nvPr/>
        </p:nvPicPr>
        <p:blipFill>
          <a:blip r:embed="rId2"/>
          <a:srcRect/>
          <a:stretch>
            <a:fillRect/>
          </a:stretch>
        </p:blipFill>
        <p:spPr bwMode="auto">
          <a:xfrm>
            <a:off x="7786710" y="428610"/>
            <a:ext cx="809625" cy="1600200"/>
          </a:xfrm>
          <a:prstGeom prst="rect">
            <a:avLst/>
          </a:prstGeom>
          <a:noFill/>
        </p:spPr>
      </p:pic>
      <p:pic>
        <p:nvPicPr>
          <p:cNvPr id="1029" name="Picture 5" descr="Панов Александр Семёнович"/>
          <p:cNvPicPr>
            <a:picLocks noChangeAspect="1" noChangeArrowheads="1"/>
          </p:cNvPicPr>
          <p:nvPr/>
        </p:nvPicPr>
        <p:blipFill>
          <a:blip r:embed="rId3"/>
          <a:srcRect/>
          <a:stretch>
            <a:fillRect/>
          </a:stretch>
        </p:blipFill>
        <p:spPr bwMode="auto">
          <a:xfrm>
            <a:off x="4786314" y="428610"/>
            <a:ext cx="2714644" cy="3714776"/>
          </a:xfrm>
          <a:prstGeom prst="rect">
            <a:avLst/>
          </a:prstGeom>
          <a:noFill/>
        </p:spPr>
      </p:pic>
      <p:sp>
        <p:nvSpPr>
          <p:cNvPr id="5" name="Прямоугольник 4"/>
          <p:cNvSpPr/>
          <p:nvPr/>
        </p:nvSpPr>
        <p:spPr>
          <a:xfrm>
            <a:off x="428596" y="357172"/>
            <a:ext cx="3286148" cy="646331"/>
          </a:xfrm>
          <a:prstGeom prst="rect">
            <a:avLst/>
          </a:prstGeom>
        </p:spPr>
        <p:txBody>
          <a:bodyPr wrap="square">
            <a:spAutoFit/>
          </a:bodyPr>
          <a:lstStyle/>
          <a:p>
            <a:r>
              <a:rPr lang="ru-RU" dirty="0" smtClean="0"/>
              <a:t/>
            </a:r>
            <a:br>
              <a:rPr lang="ru-RU" dirty="0" smtClean="0"/>
            </a:br>
            <a:endParaRPr lang="ru-RU" dirty="0"/>
          </a:p>
        </p:txBody>
      </p:sp>
      <p:sp>
        <p:nvSpPr>
          <p:cNvPr id="6" name="TextBox 5"/>
          <p:cNvSpPr txBox="1"/>
          <p:nvPr/>
        </p:nvSpPr>
        <p:spPr>
          <a:xfrm>
            <a:off x="857224" y="500048"/>
            <a:ext cx="3786214" cy="3046988"/>
          </a:xfrm>
          <a:prstGeom prst="rect">
            <a:avLst/>
          </a:prstGeom>
          <a:noFill/>
        </p:spPr>
        <p:txBody>
          <a:bodyPr wrap="square" rtlCol="0">
            <a:spAutoFit/>
          </a:bodyPr>
          <a:lstStyle/>
          <a:p>
            <a:pPr algn="ctr"/>
            <a:r>
              <a:rPr lang="ru-RU" sz="2800" b="1" dirty="0" smtClean="0">
                <a:solidFill>
                  <a:srgbClr val="FF0000"/>
                </a:solidFill>
                <a:latin typeface="Times New Roman" pitchFamily="18" charset="0"/>
                <a:cs typeface="Times New Roman" pitchFamily="18" charset="0"/>
              </a:rPr>
              <a:t>Герой </a:t>
            </a:r>
          </a:p>
          <a:p>
            <a:pPr algn="ctr"/>
            <a:r>
              <a:rPr lang="ru-RU" sz="2800" b="1" dirty="0" smtClean="0">
                <a:solidFill>
                  <a:srgbClr val="FF0000"/>
                </a:solidFill>
                <a:latin typeface="Times New Roman" pitchFamily="18" charset="0"/>
                <a:cs typeface="Times New Roman" pitchFamily="18" charset="0"/>
              </a:rPr>
              <a:t>Советского Союза </a:t>
            </a:r>
          </a:p>
          <a:p>
            <a:pPr algn="ctr"/>
            <a:endParaRPr lang="ru-RU" sz="2800" b="1" dirty="0" smtClean="0">
              <a:solidFill>
                <a:srgbClr val="FF0000"/>
              </a:solidFill>
              <a:latin typeface="Times New Roman" pitchFamily="18" charset="0"/>
              <a:cs typeface="Times New Roman" pitchFamily="18" charset="0"/>
            </a:endParaRPr>
          </a:p>
          <a:p>
            <a:pPr algn="ctr"/>
            <a:r>
              <a:rPr lang="ru-RU" sz="2800" b="1" dirty="0" smtClean="0">
                <a:solidFill>
                  <a:srgbClr val="FF0000"/>
                </a:solidFill>
                <a:latin typeface="Times New Roman" pitchFamily="18" charset="0"/>
                <a:cs typeface="Times New Roman" pitchFamily="18" charset="0"/>
              </a:rPr>
              <a:t>Панов Александр Семенович</a:t>
            </a:r>
          </a:p>
          <a:p>
            <a:pPr algn="ctr"/>
            <a:r>
              <a:rPr lang="ru-RU" sz="2800" b="1" dirty="0" smtClean="0">
                <a:solidFill>
                  <a:srgbClr val="FF0000"/>
                </a:solidFill>
                <a:latin typeface="Times New Roman" pitchFamily="18" charset="0"/>
                <a:cs typeface="Times New Roman" pitchFamily="18" charset="0"/>
              </a:rPr>
              <a:t>(1922 г. – 1992 г.) </a:t>
            </a:r>
          </a:p>
          <a:p>
            <a:pPr algn="ctr"/>
            <a:endParaRPr lang="ru-RU"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рхив\Мои документы\ВОВ\панов\поч грамота школа.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Архив\Мои документы\ВОВ\панов\фото молодой.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357172"/>
            <a:ext cx="3286148" cy="4786328"/>
          </a:xfrm>
          <a:prstGeom prst="rect">
            <a:avLst/>
          </a:prstGeom>
          <a:noFill/>
        </p:spPr>
      </p:pic>
      <p:sp>
        <p:nvSpPr>
          <p:cNvPr id="19459" name="Rectangle 3"/>
          <p:cNvSpPr>
            <a:spLocks noChangeArrowheads="1"/>
          </p:cNvSpPr>
          <p:nvPr/>
        </p:nvSpPr>
        <p:spPr bwMode="auto">
          <a:xfrm>
            <a:off x="3571868" y="357172"/>
            <a:ext cx="5143536" cy="472874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46100" algn="l" defTabSz="914400" rtl="0" eaLnBrk="1" fontAlgn="base" latinLnBrk="0" hangingPunct="1">
              <a:lnSpc>
                <a:spcPct val="100000"/>
              </a:lnSpc>
              <a:spcBef>
                <a:spcPct val="0"/>
              </a:spcBef>
              <a:spcAft>
                <a:spcPct val="0"/>
              </a:spcAft>
              <a:buClrTx/>
              <a:buSzTx/>
              <a:buFontTx/>
              <a:buNone/>
              <a:tabLst>
                <a:tab pos="760413" algn="l"/>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Из воспоминаний Панова А.С.</a:t>
            </a:r>
          </a:p>
          <a:p>
            <a:pPr marL="0" marR="0" lvl="0" indent="546100" algn="l" defTabSz="914400" rtl="0" eaLnBrk="1" fontAlgn="base" latinLnBrk="0" hangingPunct="1">
              <a:lnSpc>
                <a:spcPct val="100000"/>
              </a:lnSpc>
              <a:spcBef>
                <a:spcPct val="0"/>
              </a:spcBef>
              <a:spcAft>
                <a:spcPct val="0"/>
              </a:spcAft>
              <a:buClrTx/>
              <a:buSzTx/>
              <a:buFontTx/>
              <a:buNone/>
              <a:tabLst>
                <a:tab pos="760413" algn="l"/>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...Конец апреля </a:t>
            </a:r>
            <a:r>
              <a:rPr kumimoji="0" lang="ru-RU" sz="1300" b="0" i="0" u="none" strike="noStrike" cap="none" normalizeH="0" baseline="0" dirty="0" smtClean="0">
                <a:ln>
                  <a:noFill/>
                </a:ln>
                <a:solidFill>
                  <a:srgbClr val="000000"/>
                </a:solidFill>
                <a:effectLst/>
                <a:latin typeface="Times New Roman" pitchFamily="18" charset="0"/>
                <a:ea typeface="Gungsuh" charset="-127"/>
                <a:cs typeface="Times New Roman" pitchFamily="18" charset="0"/>
              </a:rPr>
              <a:t>1945</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года. Пьянящий аромат весны. Пышное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цве­тение садов и красота зелени. Советские войска стремительно наступают. Скоро конец войны, но, чтобы он пришел быстрее, надо еще бо</a:t>
            </a:r>
            <a:r>
              <a:rPr kumimoji="0" lang="ru-RU" sz="1400" b="0" i="0" u="none" strike="noStrike" cap="none" normalizeH="0" baseline="0" dirty="0" smtClean="0">
                <a:ln>
                  <a:noFill/>
                </a:ln>
                <a:solidFill>
                  <a:srgbClr val="000000"/>
                </a:solidFill>
                <a:effectLst/>
                <a:latin typeface="Times New Roman" pitchFamily="18" charset="0"/>
                <a:ea typeface="Gungsuh" charset="-127"/>
                <a:cs typeface="Times New Roman" pitchFamily="18" charset="0"/>
              </a:rPr>
              <a:t>лее умело громить врага.</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tab pos="760413"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Взводу старшего лейтенанта Михалева, в котором служил Алек­сандр, поручили достать «языка».</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tab pos="760413"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 одиннадцатью кавалеристами, сдав лошадей и все лишнее, Миха­лев выдвинулся темной ночью в пригород населенного пункта. Тихо и незаметно подошли к каналу. Хоть и весна, а холодновата. Но солдаты народ закаленный, разделись. Переплыли на противоположный берег. Внимательно осмотревшись, Панов обратился к офицеру:</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Char char="•"/>
              <a:tabLst>
                <a:tab pos="760413"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Товарищ старший лейтенант, впереди траншея и кажется, кто-то там есть.</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tab pos="760413"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Четверо немцев спали под одеялами. Взяли тепленькими. Михалев, хорошо владевший немецким языком, выяснил, что пленные ничего толком не знают, и придется добывать именно того «языка», за которым, собст­венно, и шли. Решили ждать до утра. На рассвете появились еще два немца. Они несли завтрак, их тоже взяли.</a:t>
            </a:r>
            <a:endParaRPr kumimoji="0" lang="ru-RU"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571868" y="357172"/>
            <a:ext cx="5143536" cy="2923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46100" algn="l" defTabSz="914400" rtl="0" eaLnBrk="1" fontAlgn="base" latinLnBrk="0" hangingPunct="1">
              <a:lnSpc>
                <a:spcPct val="100000"/>
              </a:lnSpc>
              <a:spcBef>
                <a:spcPct val="0"/>
              </a:spcBef>
              <a:spcAft>
                <a:spcPct val="0"/>
              </a:spcAft>
              <a:buClrTx/>
              <a:buSzTx/>
              <a:buFontTx/>
              <a:buNone/>
              <a:tabLst>
                <a:tab pos="760413" algn="l"/>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225" name="Rectangle 1"/>
          <p:cNvSpPr>
            <a:spLocks noChangeArrowheads="1"/>
          </p:cNvSpPr>
          <p:nvPr/>
        </p:nvSpPr>
        <p:spPr bwMode="auto">
          <a:xfrm>
            <a:off x="357158" y="357172"/>
            <a:ext cx="8429684" cy="437042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588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Когда стало светло. Один из разведчиков неосторожно высунулся из траншеи - и его подстрелил вражеский снайпер</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Немцы поняли, что в их запасные траншеи ворвались русские. Но сколько, как вооружены, они не знали. В сторону разведчиков полетел град мин и снарядов.</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Двое суток группа Михалева находилась под сильным обстрелом. Тем не менее, с наступлением темноты разведчики сумели незамеченными  просо­читься во вражескую оборону и, переодетые в немецкую форму, ходили по улицам городка, охотясь за нужной «птицей» из старших начальников. Таких было немало. Но что-нибудь все время мешало - то при начальни­ке находилось несколько других военных, то офицер был в роли патруля и с ним несколько солдат. Рискованно брать.</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Наконец удалось выследить подходящую кандидатуру. Взяли тихо. Доставили в траншею, допросили. Полученные данные оказались ценными - нанесли огневые и артиллерийские точки противника на карту. С «язы­ком» к своим ушел боец казах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Улаев</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Но они не дошли: подорвались на минном поле и оба погибли.</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Все надо начинать с начала, а немцам видимо, надоела заноза в обороне - группа русских разведчиков в старых траншеях. Они усилили артобстрел. Разведчики несли урон. Осколком снаряда перебило руку и ногу командиру - старшему лейтенанту Михалеву. Один из бойцов ута­щил на себе тяжелораненого старшего лейтенанта. В траншее осталась горстка храбрецов.</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Шли третьи сутки, как разведчики находились между нашими и не­мецкими позициями. С рассветом свыше сотни фашистов пошли в атаку.</a:t>
            </a:r>
            <a:endParaRPr kumimoji="0" lang="ru-RU" sz="1400" b="0" i="0" u="none" strike="noStrike" cap="none" normalizeH="0" baseline="0" dirty="0" smtClean="0">
              <a:ln>
                <a:noFill/>
              </a:ln>
              <a:solidFill>
                <a:schemeClr val="tx1"/>
              </a:solidFill>
              <a:effectLst/>
              <a:latin typeface="Arial" pitchFamily="34" charset="0"/>
            </a:endParaRPr>
          </a:p>
          <a:p>
            <a:pPr marL="0" marR="0" lvl="0" indent="55880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Times New Roman" pitchFamily="18" charset="0"/>
                <a:ea typeface="Consolas" pitchFamily="49" charset="0"/>
                <a:cs typeface="Times New Roman" pitchFamily="18" charset="0"/>
              </a:rPr>
              <a:t>К</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этому времени командование группой принял Александр Панов.</a:t>
            </a:r>
            <a:endParaRPr kumimoji="0" lang="ru-RU" sz="14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endParaRPr>
          </a:p>
          <a:p>
            <a:pPr marL="0" marR="0" lvl="0" indent="5588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Не стрелять, беречь патроны и бить наверняка.</a:t>
            </a:r>
            <a:r>
              <a:rPr kumimoji="0" lang="ru-RU" sz="14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571868" y="357172"/>
            <a:ext cx="5143536" cy="2923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46100" algn="l" defTabSz="914400" rtl="0" eaLnBrk="1" fontAlgn="base" latinLnBrk="0" hangingPunct="1">
              <a:lnSpc>
                <a:spcPct val="100000"/>
              </a:lnSpc>
              <a:spcBef>
                <a:spcPct val="0"/>
              </a:spcBef>
              <a:spcAft>
                <a:spcPct val="0"/>
              </a:spcAft>
              <a:buClrTx/>
              <a:buSzTx/>
              <a:buFontTx/>
              <a:buNone/>
              <a:tabLst>
                <a:tab pos="760413" algn="l"/>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225" name="Rectangle 1"/>
          <p:cNvSpPr>
            <a:spLocks noChangeArrowheads="1"/>
          </p:cNvSpPr>
          <p:nvPr/>
        </p:nvSpPr>
        <p:spPr bwMode="auto">
          <a:xfrm>
            <a:off x="357158" y="357172"/>
            <a:ext cx="8429684" cy="470898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dirty="0" smtClean="0"/>
              <a:t>Александр старался подпустить врага как можно ближе. Два пуле­мета - свой и захваченный в траншее у немцев - ударили одновременно. Уползли и убежали с десяток немцев, не больше.</a:t>
            </a:r>
          </a:p>
          <a:p>
            <a:r>
              <a:rPr lang="ru-RU" sz="1200" dirty="0" smtClean="0"/>
              <a:t>Через полчаса Панов повернулся на зов Николая Плевы. </a:t>
            </a:r>
          </a:p>
          <a:p>
            <a:pPr lvl="0"/>
            <a:r>
              <a:rPr lang="ru-RU" sz="1200" dirty="0" smtClean="0"/>
              <a:t>Смотри? Вон как прут с правого фланга.</a:t>
            </a:r>
          </a:p>
          <a:p>
            <a:r>
              <a:rPr lang="ru-RU" sz="1200" dirty="0" smtClean="0"/>
              <a:t>Теперь уже немцев было раза в два больше. С трудом отбились и снова атака. Сколько их было в тот день, никто не считал. Вот уже свалился на бруствер Николай Плева, наповал сражен Алексей </a:t>
            </a:r>
            <a:r>
              <a:rPr lang="ru-RU" sz="1200" dirty="0" err="1" smtClean="0"/>
              <a:t>Лымарь</a:t>
            </a:r>
            <a:r>
              <a:rPr lang="ru-RU" sz="1200" dirty="0" smtClean="0"/>
              <a:t> - второй номер Панова. Остались двое: Александр и дядя Вася, но и немцы бояться стали.</a:t>
            </a:r>
          </a:p>
          <a:p>
            <a:r>
              <a:rPr lang="ru-RU" sz="1200" dirty="0" smtClean="0"/>
              <a:t>Короткими очередями, экономя патроны, дуэт разведчиков держал оборону. Воспаленные от бессонных ночей глаза, усталость, подтянутые от голода желудки - ничто не смогло сломить боевого духа бойцов.</a:t>
            </a:r>
          </a:p>
          <a:p>
            <a:r>
              <a:rPr lang="ru-RU" sz="1200" dirty="0" smtClean="0"/>
              <a:t>Когда осталось по сотне - полторы патронов на пулемет, в мину­ту затишья дядя Вася подошел к Панову, называя, как и раньше, по - отечески: - Саня, сынок, давай-ка жми к своим... Пока темновато, авось доберешься, а за меня не беспокойся... Я уже свое пожил, а те­бе еще жить да жить...</a:t>
            </a:r>
          </a:p>
          <a:p>
            <a:r>
              <a:rPr lang="ru-RU" sz="1200" dirty="0" smtClean="0"/>
              <a:t>Александр наотрез отказался и сказал, что до последнего патро­на будет биться с врагом и его место здесь...</a:t>
            </a:r>
          </a:p>
          <a:p>
            <a:r>
              <a:rPr lang="ru-RU" sz="1200" dirty="0" smtClean="0"/>
              <a:t>Утром немцы ввели в бой танк, прикрываясь им, приближались к разведчикам. Дядя Вася числился неплохим </a:t>
            </a:r>
            <a:r>
              <a:rPr lang="ru-RU" sz="1200" dirty="0" err="1" smtClean="0"/>
              <a:t>пэтээровцем</a:t>
            </a:r>
            <a:r>
              <a:rPr lang="ru-RU" sz="1200" dirty="0" smtClean="0"/>
              <a:t>, и на эту опе­рацию захватил противотанковое ружье. Пока оно не требовалось, и немцы не знали ничего о нем. Едва танк начал подниматься на возвышенность, что находилась перед траншеей, дядя Вася тщательно прице­лился, сделал выстрел. Танк запылал. Танкисты пытались выбраться через верхний люк, но тут же замертво падали на землю, сраженные меткими выстрелами пулемета Панова.</a:t>
            </a:r>
          </a:p>
          <a:p>
            <a:r>
              <a:rPr lang="ru-RU" sz="1200" dirty="0" smtClean="0"/>
              <a:t>Прошло еще некоторое время, атака повторилась. Около 500 пьяных немцев, шатаясь шли во весь рост на нашу позицию. Те, кто попадал под выстрелы бойцов валились, подкошенные как снопы. Но остальные продвигались вперед. А тут еще немного, и патроны кончатся. Но неожиданно с нашей стороны заговорил крупнокалиберный пулемет. По­том эхом отозвались еще несколько пулеметов, обрушив огонь на врага.</a:t>
            </a:r>
          </a:p>
          <a:p>
            <a:r>
              <a:rPr lang="ru-RU" sz="1200" dirty="0" smtClean="0"/>
              <a:t>Послышалось мощное «Ура», немцы были отброшены. Это подоспели на выручку разведчиков пехотинцы.</a:t>
            </a:r>
          </a:p>
          <a:p>
            <a:r>
              <a:rPr lang="ru-RU" sz="1200" dirty="0" smtClean="0"/>
              <a:t>Потом была встреча в городе, занятом в едином наступательном порыве нашими бойцами.</a:t>
            </a:r>
          </a:p>
          <a:p>
            <a:pPr marL="0" marR="0" lvl="0" indent="55880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Архив\Мои документы\ВОВ\панов\статья в газете.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51434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Архив\Мои документы\ВОВ\панов\поздр район.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1" y="214296"/>
            <a:ext cx="8643999" cy="47149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рхив\Мои документы\ВОВ\панов\поздр с днем победы.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3" y="142858"/>
            <a:ext cx="4572031" cy="4786346"/>
          </a:xfrm>
          <a:prstGeom prst="rect">
            <a:avLst/>
          </a:prstGeom>
          <a:noFill/>
        </p:spPr>
      </p:pic>
      <p:pic>
        <p:nvPicPr>
          <p:cNvPr id="5124" name="Picture 4" descr="C:\Documents and Settings\Архив\Мои документы\ВОВ\панов\поздр с 1 мая.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76" y="214296"/>
            <a:ext cx="4286279" cy="471490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Архив\Мои документы\ВОВ\панов\поздр мин путей сообщ.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0"/>
            <a:ext cx="8715436" cy="5143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Архив\Мои документы\ВОВ\панов\поч грамота двжд.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Архив\Мои документы\ВОВ\панов\поч грамота хабаровск.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44" y="1"/>
            <a:ext cx="8786874" cy="5143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500048"/>
            <a:ext cx="7143800" cy="3857652"/>
          </a:xfrm>
          <a:prstGeom prst="rect">
            <a:avLst/>
          </a:prstGeom>
        </p:spPr>
        <p:txBody>
          <a:bodyPr wrap="square">
            <a:spAutoFit/>
          </a:bodyPr>
          <a:lstStyle/>
          <a:p>
            <a:r>
              <a:rPr lang="ru-RU" sz="1600" dirty="0" smtClean="0">
                <a:solidFill>
                  <a:srgbClr val="200D8F"/>
                </a:solidFill>
                <a:latin typeface="Times New Roman" pitchFamily="18" charset="0"/>
                <a:cs typeface="Times New Roman" pitchFamily="18" charset="0"/>
              </a:rPr>
              <a:t>Александр Панов родился</a:t>
            </a:r>
            <a:r>
              <a:rPr lang="ru-RU" dirty="0" smtClean="0">
                <a:solidFill>
                  <a:srgbClr val="200D8F"/>
                </a:solidFill>
                <a:latin typeface="Times New Roman" pitchFamily="18" charset="0"/>
                <a:cs typeface="Times New Roman" pitchFamily="18" charset="0"/>
              </a:rPr>
              <a:t> </a:t>
            </a:r>
            <a:r>
              <a:rPr lang="ru-RU" dirty="0" smtClean="0">
                <a:solidFill>
                  <a:srgbClr val="200D8F"/>
                </a:solidFill>
                <a:latin typeface="Times New Roman" pitchFamily="18" charset="0"/>
                <a:cs typeface="Times New Roman" pitchFamily="18" charset="0"/>
                <a:hlinkClick r:id="rId2" tooltip="15 октября"/>
              </a:rPr>
              <a:t>15 </a:t>
            </a:r>
            <a:r>
              <a:rPr lang="ru-RU" sz="1600" dirty="0" smtClean="0">
                <a:solidFill>
                  <a:srgbClr val="200D8F"/>
                </a:solidFill>
                <a:latin typeface="Times New Roman" pitchFamily="18" charset="0"/>
                <a:cs typeface="Times New Roman" pitchFamily="18" charset="0"/>
                <a:hlinkClick r:id="rId2" tooltip="15 октября"/>
              </a:rPr>
              <a:t>октября</a:t>
            </a:r>
            <a:r>
              <a:rPr lang="ru-RU" sz="1600" dirty="0" smtClean="0">
                <a:solidFill>
                  <a:srgbClr val="200D8F"/>
                </a:solidFill>
                <a:latin typeface="Times New Roman" pitchFamily="18" charset="0"/>
                <a:cs typeface="Times New Roman" pitchFamily="18" charset="0"/>
              </a:rPr>
              <a:t> </a:t>
            </a:r>
            <a:r>
              <a:rPr lang="ru-RU" sz="1600" dirty="0" smtClean="0">
                <a:solidFill>
                  <a:srgbClr val="200D8F"/>
                </a:solidFill>
                <a:latin typeface="Times New Roman" pitchFamily="18" charset="0"/>
                <a:cs typeface="Times New Roman" pitchFamily="18" charset="0"/>
                <a:hlinkClick r:id="rId3" tooltip="1922 год"/>
              </a:rPr>
              <a:t>1922 года</a:t>
            </a:r>
            <a:r>
              <a:rPr lang="ru-RU" sz="1600" dirty="0" smtClean="0">
                <a:solidFill>
                  <a:srgbClr val="200D8F"/>
                </a:solidFill>
                <a:latin typeface="Times New Roman" pitchFamily="18" charset="0"/>
                <a:cs typeface="Times New Roman" pitchFamily="18" charset="0"/>
              </a:rPr>
              <a:t> на станции </a:t>
            </a:r>
            <a:r>
              <a:rPr lang="ru-RU" sz="1600" dirty="0" smtClean="0">
                <a:solidFill>
                  <a:srgbClr val="200D8F"/>
                </a:solidFill>
                <a:latin typeface="Times New Roman" pitchFamily="18" charset="0"/>
                <a:cs typeface="Times New Roman" pitchFamily="18" charset="0"/>
                <a:hlinkClick r:id="rId4" tooltip="Волочаевка-1"/>
              </a:rPr>
              <a:t>Волочаевка-1</a:t>
            </a:r>
            <a:r>
              <a:rPr lang="ru-RU" sz="1600" dirty="0" smtClean="0">
                <a:solidFill>
                  <a:srgbClr val="200D8F"/>
                </a:solidFill>
                <a:latin typeface="Times New Roman" pitchFamily="18" charset="0"/>
                <a:cs typeface="Times New Roman" pitchFamily="18" charset="0"/>
              </a:rPr>
              <a:t> ныне </a:t>
            </a:r>
            <a:r>
              <a:rPr lang="ru-RU" sz="1600" dirty="0" smtClean="0">
                <a:solidFill>
                  <a:srgbClr val="200D8F"/>
                </a:solidFill>
                <a:latin typeface="Times New Roman" pitchFamily="18" charset="0"/>
                <a:cs typeface="Times New Roman" pitchFamily="18" charset="0"/>
                <a:hlinkClick r:id="rId5" tooltip="Смидовичский район"/>
              </a:rPr>
              <a:t>Смидовичского района</a:t>
            </a:r>
            <a:r>
              <a:rPr lang="ru-RU" sz="1600" dirty="0" smtClean="0">
                <a:solidFill>
                  <a:srgbClr val="200D8F"/>
                </a:solidFill>
                <a:latin typeface="Times New Roman" pitchFamily="18" charset="0"/>
                <a:cs typeface="Times New Roman" pitchFamily="18" charset="0"/>
              </a:rPr>
              <a:t> </a:t>
            </a:r>
            <a:r>
              <a:rPr lang="ru-RU" sz="1600" dirty="0" smtClean="0">
                <a:solidFill>
                  <a:srgbClr val="200D8F"/>
                </a:solidFill>
                <a:latin typeface="Times New Roman" pitchFamily="18" charset="0"/>
                <a:cs typeface="Times New Roman" pitchFamily="18" charset="0"/>
                <a:hlinkClick r:id="rId6" tooltip="Еврейская автономная область"/>
              </a:rPr>
              <a:t>Еврейской автономной области</a:t>
            </a:r>
            <a:r>
              <a:rPr lang="ru-RU" sz="1600" dirty="0" smtClean="0">
                <a:solidFill>
                  <a:srgbClr val="200D8F"/>
                </a:solidFill>
                <a:latin typeface="Times New Roman" pitchFamily="18" charset="0"/>
                <a:cs typeface="Times New Roman" pitchFamily="18" charset="0"/>
              </a:rPr>
              <a:t> </a:t>
            </a:r>
            <a:r>
              <a:rPr lang="ru-RU" sz="1600" dirty="0" smtClean="0">
                <a:solidFill>
                  <a:srgbClr val="200D8F"/>
                </a:solidFill>
                <a:latin typeface="Times New Roman" pitchFamily="18" charset="0"/>
                <a:cs typeface="Times New Roman" pitchFamily="18" charset="0"/>
                <a:hlinkClick r:id="rId7" tooltip="Хабаровский край"/>
              </a:rPr>
              <a:t>Хабаровского края</a:t>
            </a:r>
            <a:r>
              <a:rPr lang="ru-RU" sz="1600" dirty="0" smtClean="0">
                <a:solidFill>
                  <a:srgbClr val="200D8F"/>
                </a:solidFill>
                <a:latin typeface="Times New Roman" pitchFamily="18" charset="0"/>
                <a:cs typeface="Times New Roman" pitchFamily="18" charset="0"/>
              </a:rPr>
              <a:t> в семье рабочего. В </a:t>
            </a:r>
            <a:r>
              <a:rPr lang="ru-RU" sz="1600" dirty="0" smtClean="0">
                <a:solidFill>
                  <a:srgbClr val="200D8F"/>
                </a:solidFill>
                <a:latin typeface="Times New Roman" pitchFamily="18" charset="0"/>
                <a:cs typeface="Times New Roman" pitchFamily="18" charset="0"/>
                <a:hlinkClick r:id="rId8" tooltip="Февраль"/>
              </a:rPr>
              <a:t>феврале</a:t>
            </a:r>
            <a:r>
              <a:rPr lang="ru-RU" sz="1600" dirty="0" smtClean="0">
                <a:solidFill>
                  <a:srgbClr val="200D8F"/>
                </a:solidFill>
                <a:latin typeface="Times New Roman" pitchFamily="18" charset="0"/>
                <a:cs typeface="Times New Roman" pitchFamily="18" charset="0"/>
              </a:rPr>
              <a:t> </a:t>
            </a:r>
            <a:r>
              <a:rPr lang="ru-RU" sz="1600" dirty="0" smtClean="0">
                <a:solidFill>
                  <a:srgbClr val="200D8F"/>
                </a:solidFill>
                <a:latin typeface="Times New Roman" pitchFamily="18" charset="0"/>
                <a:cs typeface="Times New Roman" pitchFamily="18" charset="0"/>
                <a:hlinkClick r:id="rId9" tooltip="1942 год"/>
              </a:rPr>
              <a:t>1942 года</a:t>
            </a:r>
            <a:r>
              <a:rPr lang="ru-RU" sz="1600" dirty="0" smtClean="0">
                <a:solidFill>
                  <a:srgbClr val="200D8F"/>
                </a:solidFill>
                <a:latin typeface="Times New Roman" pitchFamily="18" charset="0"/>
                <a:cs typeface="Times New Roman" pitchFamily="18" charset="0"/>
              </a:rPr>
              <a:t> был призван в </a:t>
            </a:r>
            <a:r>
              <a:rPr lang="ru-RU" sz="1600" dirty="0" smtClean="0">
                <a:solidFill>
                  <a:srgbClr val="200D8F"/>
                </a:solidFill>
                <a:latin typeface="Times New Roman" pitchFamily="18" charset="0"/>
                <a:cs typeface="Times New Roman" pitchFamily="18" charset="0"/>
                <a:hlinkClick r:id="rId10" tooltip="Красная Армия"/>
              </a:rPr>
              <a:t>Красную Армию</a:t>
            </a:r>
            <a:r>
              <a:rPr lang="ru-RU" sz="1600" dirty="0" smtClean="0">
                <a:solidFill>
                  <a:srgbClr val="200D8F"/>
                </a:solidFill>
                <a:latin typeface="Times New Roman" pitchFamily="18" charset="0"/>
                <a:cs typeface="Times New Roman" pitchFamily="18" charset="0"/>
              </a:rPr>
              <a:t>. Панов отличился в боях за </a:t>
            </a:r>
            <a:r>
              <a:rPr lang="ru-RU" sz="1600" dirty="0" smtClean="0">
                <a:solidFill>
                  <a:srgbClr val="200D8F"/>
                </a:solidFill>
                <a:latin typeface="Times New Roman" pitchFamily="18" charset="0"/>
                <a:cs typeface="Times New Roman" pitchFamily="18" charset="0"/>
                <a:hlinkClick r:id="rId11" tooltip="Бранденбург"/>
              </a:rPr>
              <a:t>Бранденбург</a:t>
            </a:r>
            <a:r>
              <a:rPr lang="ru-RU" sz="1600" dirty="0" smtClean="0">
                <a:solidFill>
                  <a:srgbClr val="200D8F"/>
                </a:solidFill>
                <a:latin typeface="Times New Roman" pitchFamily="18" charset="0"/>
                <a:cs typeface="Times New Roman" pitchFamily="18" charset="0"/>
              </a:rPr>
              <a:t>. В конце </a:t>
            </a:r>
            <a:r>
              <a:rPr lang="ru-RU" sz="1600" dirty="0" smtClean="0">
                <a:solidFill>
                  <a:srgbClr val="200D8F"/>
                </a:solidFill>
                <a:latin typeface="Times New Roman" pitchFamily="18" charset="0"/>
                <a:cs typeface="Times New Roman" pitchFamily="18" charset="0"/>
                <a:hlinkClick r:id="rId12" tooltip="Апрель"/>
              </a:rPr>
              <a:t>апреля</a:t>
            </a:r>
            <a:r>
              <a:rPr lang="ru-RU" sz="1600" dirty="0" smtClean="0">
                <a:solidFill>
                  <a:srgbClr val="200D8F"/>
                </a:solidFill>
                <a:latin typeface="Times New Roman" pitchFamily="18" charset="0"/>
                <a:cs typeface="Times New Roman" pitchFamily="18" charset="0"/>
              </a:rPr>
              <a:t> </a:t>
            </a:r>
            <a:r>
              <a:rPr lang="ru-RU" sz="1600" dirty="0" smtClean="0">
                <a:solidFill>
                  <a:srgbClr val="200D8F"/>
                </a:solidFill>
                <a:latin typeface="Times New Roman" pitchFamily="18" charset="0"/>
                <a:cs typeface="Times New Roman" pitchFamily="18" charset="0"/>
                <a:hlinkClick r:id="rId13" tooltip="1945 год"/>
              </a:rPr>
              <a:t>1945 года</a:t>
            </a:r>
            <a:r>
              <a:rPr lang="ru-RU" sz="1600" dirty="0" smtClean="0">
                <a:solidFill>
                  <a:srgbClr val="200D8F"/>
                </a:solidFill>
                <a:latin typeface="Times New Roman" pitchFamily="18" charset="0"/>
                <a:cs typeface="Times New Roman" pitchFamily="18" charset="0"/>
              </a:rPr>
              <a:t> форсировал </a:t>
            </a:r>
            <a:r>
              <a:rPr lang="ru-RU" sz="1600" dirty="0" err="1" smtClean="0">
                <a:solidFill>
                  <a:srgbClr val="200D8F"/>
                </a:solidFill>
                <a:latin typeface="Times New Roman" pitchFamily="18" charset="0"/>
                <a:cs typeface="Times New Roman" pitchFamily="18" charset="0"/>
              </a:rPr>
              <a:t>Зило-канал</a:t>
            </a:r>
            <a:r>
              <a:rPr lang="ru-RU" sz="1600" dirty="0" smtClean="0">
                <a:solidFill>
                  <a:srgbClr val="200D8F"/>
                </a:solidFill>
                <a:latin typeface="Times New Roman" pitchFamily="18" charset="0"/>
                <a:cs typeface="Times New Roman" pitchFamily="18" charset="0"/>
              </a:rPr>
              <a:t>, севернее Бранденбурга и огнём пулемёта сдерживал атаки противника. Также он уничтожил три пулемётные точки и множество гитлеровцев.</a:t>
            </a:r>
          </a:p>
          <a:p>
            <a:r>
              <a:rPr lang="ru-RU" sz="1600" dirty="0" smtClean="0">
                <a:solidFill>
                  <a:srgbClr val="200D8F"/>
                </a:solidFill>
                <a:latin typeface="Times New Roman" pitchFamily="18" charset="0"/>
                <a:cs typeface="Times New Roman" pitchFamily="18" charset="0"/>
              </a:rPr>
              <a:t>Указом Президиума </a:t>
            </a:r>
            <a:r>
              <a:rPr lang="ru-RU" sz="1600" dirty="0" smtClean="0">
                <a:solidFill>
                  <a:srgbClr val="200D8F"/>
                </a:solidFill>
                <a:latin typeface="Times New Roman" pitchFamily="18" charset="0"/>
                <a:cs typeface="Times New Roman" pitchFamily="18" charset="0"/>
                <a:hlinkClick r:id="rId14" tooltip="Верховный совет СССР"/>
              </a:rPr>
              <a:t>Верховного Совета СССР</a:t>
            </a:r>
            <a:r>
              <a:rPr lang="ru-RU" sz="1600" dirty="0" smtClean="0">
                <a:solidFill>
                  <a:srgbClr val="200D8F"/>
                </a:solidFill>
                <a:latin typeface="Times New Roman" pitchFamily="18" charset="0"/>
                <a:cs typeface="Times New Roman" pitchFamily="18" charset="0"/>
              </a:rPr>
              <a:t> от </a:t>
            </a:r>
            <a:r>
              <a:rPr lang="ru-RU" sz="1600" dirty="0" smtClean="0">
                <a:solidFill>
                  <a:srgbClr val="200D8F"/>
                </a:solidFill>
                <a:latin typeface="Times New Roman" pitchFamily="18" charset="0"/>
                <a:cs typeface="Times New Roman" pitchFamily="18" charset="0"/>
                <a:hlinkClick r:id="rId15" tooltip="31 мая"/>
              </a:rPr>
              <a:t>31 мая</a:t>
            </a:r>
            <a:r>
              <a:rPr lang="ru-RU" sz="1600" dirty="0" smtClean="0">
                <a:solidFill>
                  <a:srgbClr val="200D8F"/>
                </a:solidFill>
                <a:latin typeface="Times New Roman" pitchFamily="18" charset="0"/>
                <a:cs typeface="Times New Roman" pitchFamily="18" charset="0"/>
              </a:rPr>
              <a:t> 1945 года за «образцовое выполнение боевых заданий командования на фронте и проявленные при этом мужество и героизм» рядовой Александр Панов был удостоен высокого звания </a:t>
            </a:r>
            <a:r>
              <a:rPr lang="ru-RU" sz="1600" dirty="0" smtClean="0">
                <a:solidFill>
                  <a:srgbClr val="200D8F"/>
                </a:solidFill>
                <a:latin typeface="Times New Roman" pitchFamily="18" charset="0"/>
                <a:cs typeface="Times New Roman" pitchFamily="18" charset="0"/>
                <a:hlinkClick r:id="rId16" tooltip="Герой Советского Союза"/>
              </a:rPr>
              <a:t>Героя Советского Союза</a:t>
            </a:r>
            <a:r>
              <a:rPr lang="ru-RU" sz="1600" dirty="0" smtClean="0">
                <a:solidFill>
                  <a:srgbClr val="200D8F"/>
                </a:solidFill>
                <a:latin typeface="Times New Roman" pitchFamily="18" charset="0"/>
                <a:cs typeface="Times New Roman" pitchFamily="18" charset="0"/>
              </a:rPr>
              <a:t> с вручением </a:t>
            </a:r>
            <a:r>
              <a:rPr lang="ru-RU" sz="1600" dirty="0" smtClean="0">
                <a:solidFill>
                  <a:srgbClr val="200D8F"/>
                </a:solidFill>
                <a:latin typeface="Times New Roman" pitchFamily="18" charset="0"/>
                <a:cs typeface="Times New Roman" pitchFamily="18" charset="0"/>
                <a:hlinkClick r:id="rId17" tooltip="Орден Ленина"/>
              </a:rPr>
              <a:t>ордена Ленина</a:t>
            </a:r>
            <a:r>
              <a:rPr lang="ru-RU" sz="1600" dirty="0" smtClean="0">
                <a:solidFill>
                  <a:srgbClr val="200D8F"/>
                </a:solidFill>
                <a:latin typeface="Times New Roman" pitchFamily="18" charset="0"/>
                <a:cs typeface="Times New Roman" pitchFamily="18" charset="0"/>
              </a:rPr>
              <a:t> и </a:t>
            </a:r>
            <a:r>
              <a:rPr lang="ru-RU" sz="1600" dirty="0" smtClean="0">
                <a:solidFill>
                  <a:srgbClr val="200D8F"/>
                </a:solidFill>
                <a:latin typeface="Times New Roman" pitchFamily="18" charset="0"/>
                <a:cs typeface="Times New Roman" pitchFamily="18" charset="0"/>
                <a:hlinkClick r:id="rId18" tooltip="Медаль «Золотая Звезда» (СССР)"/>
              </a:rPr>
              <a:t>медали «Золотая Звезда»</a:t>
            </a:r>
            <a:r>
              <a:rPr lang="ru-RU" sz="1600" dirty="0" smtClean="0">
                <a:solidFill>
                  <a:srgbClr val="200D8F"/>
                </a:solidFill>
                <a:latin typeface="Times New Roman" pitchFamily="18" charset="0"/>
                <a:cs typeface="Times New Roman" pitchFamily="18" charset="0"/>
              </a:rPr>
              <a:t> за номером 6451.</a:t>
            </a:r>
          </a:p>
          <a:p>
            <a:r>
              <a:rPr lang="ru-RU" sz="1600" dirty="0" smtClean="0">
                <a:solidFill>
                  <a:srgbClr val="200D8F"/>
                </a:solidFill>
                <a:latin typeface="Times New Roman" pitchFamily="18" charset="0"/>
                <a:cs typeface="Times New Roman" pitchFamily="18" charset="0"/>
              </a:rPr>
              <a:t>В </a:t>
            </a:r>
            <a:r>
              <a:rPr lang="ru-RU" sz="1600" dirty="0" smtClean="0">
                <a:solidFill>
                  <a:srgbClr val="200D8F"/>
                </a:solidFill>
                <a:latin typeface="Times New Roman" pitchFamily="18" charset="0"/>
                <a:cs typeface="Times New Roman" pitchFamily="18" charset="0"/>
                <a:hlinkClick r:id="rId19" tooltip="1947 год"/>
              </a:rPr>
              <a:t>1947 году</a:t>
            </a:r>
            <a:r>
              <a:rPr lang="ru-RU" sz="1600" dirty="0" smtClean="0">
                <a:solidFill>
                  <a:srgbClr val="200D8F"/>
                </a:solidFill>
                <a:latin typeface="Times New Roman" pitchFamily="18" charset="0"/>
                <a:cs typeface="Times New Roman" pitchFamily="18" charset="0"/>
              </a:rPr>
              <a:t> был </a:t>
            </a:r>
            <a:r>
              <a:rPr lang="ru-RU" sz="1600" dirty="0" smtClean="0">
                <a:solidFill>
                  <a:srgbClr val="200D8F"/>
                </a:solidFill>
                <a:latin typeface="Times New Roman" pitchFamily="18" charset="0"/>
                <a:cs typeface="Times New Roman" pitchFamily="18" charset="0"/>
                <a:hlinkClick r:id="rId20" tooltip="Демобилизация"/>
              </a:rPr>
              <a:t>демобилизован</a:t>
            </a:r>
            <a:r>
              <a:rPr lang="ru-RU" sz="1600" dirty="0" smtClean="0">
                <a:solidFill>
                  <a:srgbClr val="200D8F"/>
                </a:solidFill>
                <a:latin typeface="Times New Roman" pitchFamily="18" charset="0"/>
                <a:cs typeface="Times New Roman" pitchFamily="18" charset="0"/>
              </a:rPr>
              <a:t>. После демобилизации проживал в поселке Смидович. Работал на предприятиях железнодорожного транспорта.</a:t>
            </a:r>
          </a:p>
          <a:p>
            <a:r>
              <a:rPr lang="ru-RU" sz="1600" dirty="0" smtClean="0">
                <a:solidFill>
                  <a:srgbClr val="200D8F"/>
                </a:solidFill>
                <a:latin typeface="Times New Roman" pitchFamily="18" charset="0"/>
                <a:cs typeface="Times New Roman" pitchFamily="18" charset="0"/>
              </a:rPr>
              <a:t>Александр Панов скончался </a:t>
            </a:r>
            <a:r>
              <a:rPr lang="ru-RU" sz="1600" dirty="0" smtClean="0">
                <a:solidFill>
                  <a:srgbClr val="200D8F"/>
                </a:solidFill>
                <a:latin typeface="Times New Roman" pitchFamily="18" charset="0"/>
                <a:cs typeface="Times New Roman" pitchFamily="18" charset="0"/>
                <a:hlinkClick r:id="rId21" tooltip="5 мая"/>
              </a:rPr>
              <a:t>5 мая</a:t>
            </a:r>
            <a:r>
              <a:rPr lang="ru-RU" sz="1600" dirty="0" smtClean="0">
                <a:solidFill>
                  <a:srgbClr val="200D8F"/>
                </a:solidFill>
                <a:latin typeface="Times New Roman" pitchFamily="18" charset="0"/>
                <a:cs typeface="Times New Roman" pitchFamily="18" charset="0"/>
              </a:rPr>
              <a:t> </a:t>
            </a:r>
            <a:r>
              <a:rPr lang="ru-RU" sz="1600" dirty="0" smtClean="0">
                <a:solidFill>
                  <a:srgbClr val="200D8F"/>
                </a:solidFill>
                <a:latin typeface="Times New Roman" pitchFamily="18" charset="0"/>
                <a:cs typeface="Times New Roman" pitchFamily="18" charset="0"/>
                <a:hlinkClick r:id="rId22" tooltip="1992 год"/>
              </a:rPr>
              <a:t>1992 года</a:t>
            </a:r>
            <a:r>
              <a:rPr lang="ru-RU" sz="1600" dirty="0" smtClean="0">
                <a:solidFill>
                  <a:srgbClr val="200D8F"/>
                </a:solidFill>
                <a:latin typeface="Times New Roman" pitchFamily="18" charset="0"/>
                <a:cs typeface="Times New Roman" pitchFamily="18" charset="0"/>
              </a:rPr>
              <a:t>. Похоронен в г. </a:t>
            </a:r>
            <a:r>
              <a:rPr lang="ru-RU" sz="1600" dirty="0" smtClean="0">
                <a:solidFill>
                  <a:srgbClr val="200D8F"/>
                </a:solidFill>
                <a:latin typeface="Times New Roman" pitchFamily="18" charset="0"/>
                <a:cs typeface="Times New Roman" pitchFamily="18" charset="0"/>
                <a:hlinkClick r:id="rId23" tooltip="Хабаровск"/>
              </a:rPr>
              <a:t>Хабаровске</a:t>
            </a:r>
            <a:r>
              <a:rPr lang="ru-RU" sz="1600" dirty="0" smtClean="0"/>
              <a:t>.</a:t>
            </a:r>
            <a:endParaRPr lang="ru-RU"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Архив\Мои документы\ВОВ\панов\поздр с днем жд.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9" y="291774"/>
            <a:ext cx="8215370" cy="442311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рхив\Мои документы\ВОВ\панов\4 класс поздр.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357172"/>
            <a:ext cx="3071833" cy="4357718"/>
          </a:xfrm>
          <a:prstGeom prst="rect">
            <a:avLst/>
          </a:prstGeom>
          <a:noFill/>
        </p:spPr>
      </p:pic>
      <p:pic>
        <p:nvPicPr>
          <p:cNvPr id="4100" name="Picture 4" descr="C:\Documents and Settings\Архив\Мои документы\ВОВ\панов\встреча с молодежью.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8992" y="357172"/>
            <a:ext cx="5429288" cy="435771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3000378"/>
            <a:ext cx="7429552" cy="1569660"/>
          </a:xfrm>
          <a:prstGeom prst="rect">
            <a:avLst/>
          </a:prstGeom>
          <a:noFill/>
        </p:spPr>
        <p:txBody>
          <a:bodyPr wrap="square" rtlCol="0">
            <a:spAutoFit/>
          </a:bodyPr>
          <a:lstStyle/>
          <a:p>
            <a:r>
              <a:rPr lang="ru-RU" sz="2400" dirty="0" smtClean="0">
                <a:latin typeface="Times New Roman" pitchFamily="18" charset="0"/>
                <a:cs typeface="Times New Roman" pitchFamily="18" charset="0"/>
              </a:rPr>
              <a:t>Выставка подготовлена  начальником архивного </a:t>
            </a:r>
          </a:p>
          <a:p>
            <a:r>
              <a:rPr lang="ru-RU" sz="2400" dirty="0" smtClean="0">
                <a:latin typeface="Times New Roman" pitchFamily="18" charset="0"/>
                <a:cs typeface="Times New Roman" pitchFamily="18" charset="0"/>
              </a:rPr>
              <a:t>отдела администрации </a:t>
            </a:r>
            <a:r>
              <a:rPr lang="ru-RU" sz="2400" dirty="0" err="1" smtClean="0">
                <a:latin typeface="Times New Roman" pitchFamily="18" charset="0"/>
                <a:cs typeface="Times New Roman" pitchFamily="18" charset="0"/>
              </a:rPr>
              <a:t>Тлустенко</a:t>
            </a:r>
            <a:r>
              <a:rPr lang="ru-RU" sz="2400" dirty="0" smtClean="0">
                <a:latin typeface="Times New Roman" pitchFamily="18" charset="0"/>
                <a:cs typeface="Times New Roman" pitchFamily="18" charset="0"/>
              </a:rPr>
              <a:t> И.В.  по материалам архивного фонда № 69 «Участники Великой </a:t>
            </a:r>
            <a:r>
              <a:rPr lang="ru-RU" sz="2400" smtClean="0">
                <a:latin typeface="Times New Roman" pitchFamily="18" charset="0"/>
                <a:cs typeface="Times New Roman" pitchFamily="18" charset="0"/>
              </a:rPr>
              <a:t>Отечественной войны»</a:t>
            </a: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Архив\Мои документы\ВОВ\панов\о присв звания героя.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214296"/>
            <a:ext cx="8715436" cy="4714908"/>
          </a:xfrm>
          <a:prstGeom prst="rect">
            <a:avLst/>
          </a:prstGeom>
          <a:noFill/>
        </p:spPr>
      </p:pic>
      <p:sp>
        <p:nvSpPr>
          <p:cNvPr id="4" name="TextBox 3"/>
          <p:cNvSpPr txBox="1"/>
          <p:nvPr/>
        </p:nvSpPr>
        <p:spPr>
          <a:xfrm>
            <a:off x="3143241" y="4572015"/>
            <a:ext cx="5500726" cy="646331"/>
          </a:xfrm>
          <a:prstGeom prst="rect">
            <a:avLst/>
          </a:prstGeom>
          <a:noFill/>
        </p:spPr>
        <p:txBody>
          <a:bodyPr wrap="square" rtlCol="0">
            <a:spAutoFit/>
          </a:bodyPr>
          <a:lstStyle/>
          <a:p>
            <a:r>
              <a:rPr lang="ru-RU" dirty="0" smtClean="0"/>
              <a:t>Указ Президиума Верховного Совета СССС от 31 мая 1945 г. № 10544</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Архив\Мои документы\ВОВ\панов\анкета лист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14296"/>
            <a:ext cx="8715436" cy="464347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Архив\Мои документы\ВОВ\панов\анкета лист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14296"/>
            <a:ext cx="8643998" cy="468947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рхив\Мои документы\ВОВ\панов\за овладение.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0"/>
            <a:ext cx="7143799" cy="5143500"/>
          </a:xfrm>
          <a:prstGeom prst="rect">
            <a:avLst/>
          </a:prstGeom>
          <a:noFill/>
        </p:spPr>
      </p:pic>
      <p:sp>
        <p:nvSpPr>
          <p:cNvPr id="3" name="TextBox 2"/>
          <p:cNvSpPr txBox="1"/>
          <p:nvPr/>
        </p:nvSpPr>
        <p:spPr>
          <a:xfrm>
            <a:off x="357158" y="4071948"/>
            <a:ext cx="6929486" cy="707886"/>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Благодарность за овладение городами </a:t>
            </a:r>
          </a:p>
          <a:p>
            <a:pPr algn="ctr"/>
            <a:r>
              <a:rPr lang="ru-RU" sz="2000" dirty="0" err="1" smtClean="0">
                <a:latin typeface="Times New Roman" pitchFamily="18" charset="0"/>
                <a:cs typeface="Times New Roman" pitchFamily="18" charset="0"/>
              </a:rPr>
              <a:t>Дойтч-Кроне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Меркиш-Фридланд</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рхив\Мои документы\ВОВ\панов\удост 70 л ВС.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142858"/>
            <a:ext cx="8643997" cy="47863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рхив\Мои документы\ВОВ\панов\удостов ленина.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1934" y="214296"/>
            <a:ext cx="4857784" cy="4643470"/>
          </a:xfrm>
          <a:prstGeom prst="rect">
            <a:avLst/>
          </a:prstGeom>
          <a:noFill/>
        </p:spPr>
      </p:pic>
      <p:pic>
        <p:nvPicPr>
          <p:cNvPr id="2051" name="Picture 3" descr="C:\Documents and Settings\Архив\Мои документы\ВОВ\панов\удост юб вов.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14296"/>
            <a:ext cx="4429124" cy="46434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рхив\Мои документы\ВОВ\панов\удостов соц соревн.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214296"/>
            <a:ext cx="8643998" cy="471490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4077933</TotalTime>
  <Words>940</Words>
  <Application>Microsoft Office PowerPoint</Application>
  <PresentationFormat>Экран (16:9)</PresentationFormat>
  <Paragraphs>50</Paragraphs>
  <Slides>22</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Microsoft</cp:lastModifiedBy>
  <cp:revision>68</cp:revision>
  <dcterms:created xsi:type="dcterms:W3CDTF">2017-04-18T20:23:13Z</dcterms:created>
  <dcterms:modified xsi:type="dcterms:W3CDTF">2017-05-04T07:50:52Z</dcterms:modified>
</cp:coreProperties>
</file>